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2" r:id="rId2"/>
    <p:sldId id="303" r:id="rId3"/>
    <p:sldId id="310" r:id="rId4"/>
    <p:sldId id="305" r:id="rId5"/>
    <p:sldId id="304" r:id="rId6"/>
    <p:sldId id="306" r:id="rId7"/>
    <p:sldId id="307" r:id="rId8"/>
    <p:sldId id="311" r:id="rId9"/>
    <p:sldId id="312" r:id="rId10"/>
    <p:sldId id="313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E3170BC-8BBB-4060-9809-6E76A8177939}">
          <p14:sldIdLst>
            <p14:sldId id="302"/>
            <p14:sldId id="303"/>
            <p14:sldId id="310"/>
            <p14:sldId id="305"/>
            <p14:sldId id="304"/>
            <p14:sldId id="306"/>
            <p14:sldId id="307"/>
            <p14:sldId id="311"/>
            <p14:sldId id="312"/>
            <p14:sldId id="313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yed Bateni" initials="SB" lastIdx="11" clrIdx="0"/>
  <p:cmAuthor id="2" name="mahdi" initials="m" lastIdx="3" clrIdx="1"/>
  <p:cmAuthor id="3" name="Sayed Bateni" initials="SM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AF0"/>
    <a:srgbClr val="AFCEE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 autoAdjust="0"/>
    <p:restoredTop sz="94249" autoAdjust="0"/>
  </p:normalViewPr>
  <p:slideViewPr>
    <p:cSldViewPr snapToGrid="0">
      <p:cViewPr varScale="1">
        <p:scale>
          <a:sx n="85" d="100"/>
          <a:sy n="85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934D-1FD6-48B3-A0BB-A5D73EEA10F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6B1B8-045B-4B91-B1F0-559127DA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4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1DB5-CA1B-4A2F-AD3C-08FB1C642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D7641-6E5F-43B7-94DE-77C7C988C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93057-DC38-4262-B924-C03FFC56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D2F5-B336-4BBE-A075-DE3E253121F8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AC96B-90DE-404F-BD6A-CD89B26AF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E47BA-E7D4-4CE9-B971-8C5CEDB3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BD39-9439-4F1C-8861-91198105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8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2957-089F-44B7-B3F4-C27D416A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820FCB-0472-4A7C-9DDE-2E8F78A4F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A1176-9E82-4B3E-99E2-DEEC4A5B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2099-4EDD-4E30-A8D0-91BE33857BCA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7B48C-F10C-4C8D-8B5D-E576A89C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B5F5-832A-4865-A078-7AC75862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BD39-9439-4F1C-8861-91198105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3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2CC22C-BFA5-49B7-A60D-33B3BD854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EDC37-3BD5-4189-879C-1BF4B7CF0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AA7A9-D2CA-404A-A577-8BD2CF73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CC61-28D5-4F77-B8E1-72916CDFD393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60A51-94D6-4A42-8EC9-29E6E7819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ED9D6-1608-4333-A890-EC323F30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BD39-9439-4F1C-8861-91198105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1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3E48C-A6FE-4674-BBE6-2C98DBC6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DC28-9D69-4882-A68E-5DE5B973F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F9688-FB6E-4631-B7EE-5E2013E9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2869-2C24-40D9-9BC5-448F8824F219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68D65-AD5A-4F47-B6D9-9A00F09A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53C31-489F-43F3-8387-51538DFA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BD39-9439-4F1C-8861-91198105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9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671E-1C58-4C7B-9219-7737476D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53E97-E505-4EB4-A49E-056CDAE4D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1E302-4640-49A0-8313-FC825B11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E1FB-7D77-4E3F-A320-CBC36F754B56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CB551-1D31-4ABC-9A95-CFD0A0A0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5789F-45DB-4DE0-B42D-648F6244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BD39-9439-4F1C-8861-91198105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6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EF145-70EC-4497-9B4C-8A09C5AF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DFDBB-301C-4EC2-A55F-29FACF355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48838-332B-4F2D-B888-8B8DDB2BA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C5DE1-14F8-4A2B-B7D1-05303D9B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9BDD-BF73-4A58-A1D9-66489C01B1DE}" type="datetime1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52DC7-1EDA-4D69-97DE-6E6AEEE6A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DBE70-B98B-4170-95E1-A989F0A4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BD39-9439-4F1C-8861-91198105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5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3D8F9-47FB-455A-85FB-0616FD1C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9635B-2B42-4D59-B9CD-81E1BDB0D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D85D8-6171-4068-A34E-9285AE5C8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E7680-ADD8-4A62-88A4-FA6FF5A65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8DA0AD-BE3F-4878-8B34-090365728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C222F1-7C69-4259-BA3A-D456836BF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18D-0D25-4C96-89D4-9F20CFB27985}" type="datetime1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9B6EA5-96B4-4C18-8FC0-E2E49DC0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925F4-84EA-43E1-AFAA-CA063AD1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BD39-9439-4F1C-8861-91198105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9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651D-F41F-4E0F-AE74-5484372BE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5A68-585F-4E52-A8E8-04045E57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EA70-8BF7-4D8A-8F41-52CE99CCA584}" type="datetime1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D5123-2DE9-48B8-9CB7-EE32A2E4C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1E944-4780-4C8F-A893-6412B000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BD39-9439-4F1C-8861-91198105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9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DFB76E-AB7D-4777-BEDD-AA8DD9DC8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EC1A-994F-49E9-A919-496579A3EFAB}" type="datetime1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5F769E-E5A5-4923-B569-5EBD4CBAB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F1E47-EEB8-4636-94B0-10039B94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BD39-9439-4F1C-8861-91198105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B057D-44C9-4208-A68A-DA9D14A1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9FDC9-C8A3-46E2-92B4-A70ECFFB7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A5CE-5EC9-4E50-BC63-2F2DCD08D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25D45-364A-4A7E-9365-2B10A9C5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A97-745E-409A-BD7D-AB6D07EBDD1B}" type="datetime1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BBE1F-AAB1-4236-891D-0A5F6636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396CC-4A38-46F8-A0EF-CA28610F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BD39-9439-4F1C-8861-91198105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3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59A44-3F74-492B-8A2D-F26D41A75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B34A4-D14F-4BF1-815A-6717246F8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C3274-C51F-4001-A451-772ECF651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AC12F-5BB8-491F-A5C6-986AAC07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5F99-AA12-4DC6-83C2-89418AB551F0}" type="datetime1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06858-C648-4D2D-9119-1770C44A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B1088-E4B0-48F0-9952-1EC94046D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BD39-9439-4F1C-8861-91198105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3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229306-BCAF-4B29-A7BE-E98DE2072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5B286-8DE0-44C6-B89C-378834C8B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896AA-9C95-4F8E-959C-259E1C8A2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555A8-A167-4529-850C-344EE6B540D4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A3497-CD60-43C3-8116-90F74F7D5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6FCF7-694E-449B-BB22-99949C86A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2BD39-9439-4F1C-8861-91198105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1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0">
            <a:extLst>
              <a:ext uri="{FF2B5EF4-FFF2-40B4-BE49-F238E27FC236}">
                <a16:creationId xmlns:a16="http://schemas.microsoft.com/office/drawing/2014/main" id="{13553980-A56C-4F90-88EA-C9105AB0805D}"/>
              </a:ext>
            </a:extLst>
          </p:cNvPr>
          <p:cNvSpPr txBox="1">
            <a:spLocks noChangeArrowheads="1"/>
          </p:cNvSpPr>
          <p:nvPr/>
        </p:nvSpPr>
        <p:spPr>
          <a:xfrm>
            <a:off x="47625" y="83869"/>
            <a:ext cx="12001500" cy="1567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Real-Time Flood Forecasting System for American Samoa to Improve Preparedness, Public safety, and Risk Mitigation</a:t>
            </a:r>
            <a:endParaRPr lang="es-ES" altLang="en-US" sz="36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car crashed into a building&#10;&#10;Description automatically generated">
            <a:extLst>
              <a:ext uri="{FF2B5EF4-FFF2-40B4-BE49-F238E27FC236}">
                <a16:creationId xmlns:a16="http://schemas.microsoft.com/office/drawing/2014/main" id="{88EE249A-8F13-E439-EBC0-95962AE7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704" y="1704501"/>
            <a:ext cx="3957880" cy="3160723"/>
          </a:xfrm>
          <a:prstGeom prst="rect">
            <a:avLst/>
          </a:prstGeom>
        </p:spPr>
      </p:pic>
      <p:pic>
        <p:nvPicPr>
          <p:cNvPr id="13" name="Picture 12" descr="A boat in a room with a ceiling fan&#10;&#10;Description automatically generated">
            <a:extLst>
              <a:ext uri="{FF2B5EF4-FFF2-40B4-BE49-F238E27FC236}">
                <a16:creationId xmlns:a16="http://schemas.microsoft.com/office/drawing/2014/main" id="{3689600D-ADB5-409E-B60F-41CBA177E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584" y="1699133"/>
            <a:ext cx="3598417" cy="3166091"/>
          </a:xfrm>
          <a:prstGeom prst="rect">
            <a:avLst/>
          </a:prstGeom>
        </p:spPr>
      </p:pic>
      <p:pic>
        <p:nvPicPr>
          <p:cNvPr id="17" name="Picture 16" descr="Aerial view of a flooded area&#10;&#10;Description automatically generated">
            <a:extLst>
              <a:ext uri="{FF2B5EF4-FFF2-40B4-BE49-F238E27FC236}">
                <a16:creationId xmlns:a16="http://schemas.microsoft.com/office/drawing/2014/main" id="{C134EDAF-3291-0840-E03E-1F38FC4E4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027"/>
            <a:ext cx="4646613" cy="3160723"/>
          </a:xfrm>
          <a:prstGeom prst="rect">
            <a:avLst/>
          </a:prstGeom>
        </p:spPr>
      </p:pic>
      <p:sp>
        <p:nvSpPr>
          <p:cNvPr id="18" name="Rectangle 150">
            <a:extLst>
              <a:ext uri="{FF2B5EF4-FFF2-40B4-BE49-F238E27FC236}">
                <a16:creationId xmlns:a16="http://schemas.microsoft.com/office/drawing/2014/main" id="{4F2EE0C1-2B95-8980-8C7F-E45FFF4ED2C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858484"/>
            <a:ext cx="12118019" cy="2019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altLang="en-US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Sayed M. Bateni</a:t>
            </a:r>
            <a:r>
              <a:rPr lang="en-US" altLang="en-US" sz="1600" b="1" baseline="30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Casey TeBeest</a:t>
            </a:r>
            <a:r>
              <a:rPr lang="en-US" altLang="en-US" sz="1600" b="1" baseline="30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Chris Shuler</a:t>
            </a:r>
            <a:r>
              <a:rPr lang="en-US" altLang="en-US" sz="1600" b="1" baseline="30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16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</a:pPr>
            <a:r>
              <a:rPr lang="en-US" altLang="en-US" sz="1600" b="1" baseline="30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Civil, Environmental and Construction Engineering, and Water Resources Research Center, UHM</a:t>
            </a:r>
          </a:p>
          <a:p>
            <a:pPr algn="ctr">
              <a:lnSpc>
                <a:spcPct val="170000"/>
              </a:lnSpc>
            </a:pPr>
            <a:r>
              <a:rPr lang="en-US" altLang="en-US" sz="1600" b="1" baseline="30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Resources Research Center, UHM</a:t>
            </a:r>
          </a:p>
          <a:p>
            <a:pPr algn="ctr">
              <a:lnSpc>
                <a:spcPct val="170000"/>
              </a:lnSpc>
            </a:pPr>
            <a:r>
              <a:rPr lang="en-US" altLang="en-US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2023</a:t>
            </a:r>
          </a:p>
        </p:txBody>
      </p:sp>
    </p:spTree>
    <p:extLst>
      <p:ext uri="{BB962C8B-B14F-4D97-AF65-F5344CB8AC3E}">
        <p14:creationId xmlns:p14="http://schemas.microsoft.com/office/powerpoint/2010/main" val="1045934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1D79AA-4776-D294-B435-8156A3DA88F0}"/>
              </a:ext>
            </a:extLst>
          </p:cNvPr>
          <p:cNvSpPr/>
          <p:nvPr/>
        </p:nvSpPr>
        <p:spPr>
          <a:xfrm>
            <a:off x="769908" y="44103"/>
            <a:ext cx="10245754" cy="905164"/>
          </a:xfrm>
          <a:prstGeom prst="rect">
            <a:avLst/>
          </a:prstGeom>
          <a:gradFill>
            <a:gsLst>
              <a:gs pos="26000">
                <a:schemeClr val="accent5">
                  <a:lumMod val="5000"/>
                  <a:lumOff val="95000"/>
                </a:schemeClr>
              </a:gs>
              <a:gs pos="56000">
                <a:schemeClr val="accent5">
                  <a:lumMod val="45000"/>
                  <a:lumOff val="55000"/>
                </a:schemeClr>
              </a:gs>
              <a:gs pos="8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89" name="Rectangle 2">
            <a:extLst>
              <a:ext uri="{FF2B5EF4-FFF2-40B4-BE49-F238E27FC236}">
                <a16:creationId xmlns:a16="http://schemas.microsoft.com/office/drawing/2014/main" id="{B3D77CB5-9161-29D9-BC8D-716B133A3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6B939-0E2D-D11C-50CA-C1AD85751E7F}"/>
              </a:ext>
            </a:extLst>
          </p:cNvPr>
          <p:cNvSpPr txBox="1"/>
          <p:nvPr/>
        </p:nvSpPr>
        <p:spPr>
          <a:xfrm>
            <a:off x="371211" y="1383912"/>
            <a:ext cx="115579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Shuler, C.K., Brewington L., El‐Kadi, A. I. (2020).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cshuler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/Tutuila-SWB-Scenarios: Pre-</a:t>
            </a:r>
            <a:r>
              <a:rPr lang="en-GB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print_release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https://doi.org/10.5281/zenodo.3958286. v1.0,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Zenodo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4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3297A-5E30-4B50-AEF0-47D6C47CECB9}"/>
              </a:ext>
            </a:extLst>
          </p:cNvPr>
          <p:cNvSpPr txBox="1"/>
          <p:nvPr/>
        </p:nvSpPr>
        <p:spPr>
          <a:xfrm>
            <a:off x="2106168" y="3171607"/>
            <a:ext cx="8523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/>
            <a:r>
              <a:rPr lang="en-US" sz="3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314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1D79AA-4776-D294-B435-8156A3DA88F0}"/>
              </a:ext>
            </a:extLst>
          </p:cNvPr>
          <p:cNvSpPr/>
          <p:nvPr/>
        </p:nvSpPr>
        <p:spPr>
          <a:xfrm>
            <a:off x="804863" y="142879"/>
            <a:ext cx="10615602" cy="905164"/>
          </a:xfrm>
          <a:prstGeom prst="rect">
            <a:avLst/>
          </a:prstGeom>
          <a:gradFill>
            <a:gsLst>
              <a:gs pos="26000">
                <a:schemeClr val="accent5">
                  <a:lumMod val="5000"/>
                  <a:lumOff val="95000"/>
                </a:schemeClr>
              </a:gs>
              <a:gs pos="56000">
                <a:schemeClr val="accent5">
                  <a:lumMod val="45000"/>
                  <a:lumOff val="55000"/>
                </a:schemeClr>
              </a:gs>
              <a:gs pos="8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Urgency: Why do we need </a:t>
            </a:r>
            <a:r>
              <a:rPr lang="en-US" sz="2100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reliable </a:t>
            </a:r>
            <a:r>
              <a:rPr lang="en-US" sz="21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real-time flood forecasting system?</a:t>
            </a:r>
            <a:endParaRPr lang="en-GB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00FDF-7C8A-8E26-548E-87E4B79FAD08}"/>
              </a:ext>
            </a:extLst>
          </p:cNvPr>
          <p:cNvSpPr txBox="1"/>
          <p:nvPr/>
        </p:nvSpPr>
        <p:spPr>
          <a:xfrm>
            <a:off x="81406" y="1347441"/>
            <a:ext cx="11752528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1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Floods are the deadliest natural hazard affecting American Samoa, causing loss of life and significant economic damage.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1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1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Flood risks are increasing with more population density near streams and climate change.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1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1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No reliable flood forecasting system exists for American Samoa’s main streams, leaving the territory vulnerable to intense rainfalls.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A758EF-E12E-992B-449A-8AFD7C792632}"/>
              </a:ext>
            </a:extLst>
          </p:cNvPr>
          <p:cNvSpPr txBox="1"/>
          <p:nvPr/>
        </p:nvSpPr>
        <p:spPr>
          <a:xfrm>
            <a:off x="81406" y="3899712"/>
            <a:ext cx="11508312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Over $80 millions in damages have been documented over the last two decades due to floods.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1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 this project, the focus will be on the main streams of American Samoa, e.g. </a:t>
            </a:r>
            <a:r>
              <a:rPr lang="en-US" sz="21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Fagaalu</a:t>
            </a:r>
            <a:r>
              <a:rPr lang="en-US" sz="21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Fagasa</a:t>
            </a:r>
            <a:r>
              <a:rPr lang="en-US" sz="21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Vaipito</a:t>
            </a:r>
            <a:r>
              <a:rPr lang="en-US" sz="21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Nuuuli</a:t>
            </a:r>
            <a:r>
              <a:rPr lang="en-US" sz="21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Leone, etc.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1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1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This project will use advanced machine learning techniques to forecast flood for 1 to 5 hours ahead (on the hourly time scale); and for 1 to 2 days ahead (on the daily time scale).</a:t>
            </a:r>
            <a:endParaRPr lang="en-GB" sz="21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1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1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8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1D79AA-4776-D294-B435-8156A3DA88F0}"/>
              </a:ext>
            </a:extLst>
          </p:cNvPr>
          <p:cNvSpPr/>
          <p:nvPr/>
        </p:nvSpPr>
        <p:spPr>
          <a:xfrm>
            <a:off x="1036595" y="9531"/>
            <a:ext cx="10245754" cy="905164"/>
          </a:xfrm>
          <a:prstGeom prst="rect">
            <a:avLst/>
          </a:prstGeom>
          <a:gradFill>
            <a:gsLst>
              <a:gs pos="26000">
                <a:schemeClr val="accent5">
                  <a:lumMod val="5000"/>
                  <a:lumOff val="95000"/>
                </a:schemeClr>
              </a:gs>
              <a:gs pos="56000">
                <a:schemeClr val="accent5">
                  <a:lumMod val="45000"/>
                  <a:lumOff val="55000"/>
                </a:schemeClr>
              </a:gs>
              <a:gs pos="8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Study area, geography, and climate change</a:t>
            </a:r>
            <a:endParaRPr lang="en-GB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map of a river&#10;&#10;Description automatically generated">
            <a:extLst>
              <a:ext uri="{FF2B5EF4-FFF2-40B4-BE49-F238E27FC236}">
                <a16:creationId xmlns:a16="http://schemas.microsoft.com/office/drawing/2014/main" id="{38DF91C4-09D1-3780-1BFB-2A9850E62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194"/>
            <a:ext cx="5940343" cy="36741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603676"/>
            <a:ext cx="77676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Geographical Constraints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Only 34% of the land has a slope of less than 30%.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Residents live in narrow valleys are prone to flooding.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Climate &amp; Weather Patterns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Located within the South Pacific Convergence Zone.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Impacted by climate change, frequent storms, and cyclones.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819A4-A235-A5CE-73B7-9F4FE00073A4}"/>
              </a:ext>
            </a:extLst>
          </p:cNvPr>
          <p:cNvSpPr txBox="1"/>
          <p:nvPr/>
        </p:nvSpPr>
        <p:spPr>
          <a:xfrm>
            <a:off x="6829416" y="4678968"/>
            <a:ext cx="4977203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Photos of (a)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Fagaalu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(b)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Fagasa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(c) Leone, (d)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Nuuuli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and (e)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Vaipito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rivers in American Samoa.</a:t>
            </a:r>
          </a:p>
        </p:txBody>
      </p:sp>
      <p:pic>
        <p:nvPicPr>
          <p:cNvPr id="5" name="Picture 4" descr="A collage of different views of a beach and a body of water&#10;&#10;Description automatically generated">
            <a:extLst>
              <a:ext uri="{FF2B5EF4-FFF2-40B4-BE49-F238E27FC236}">
                <a16:creationId xmlns:a16="http://schemas.microsoft.com/office/drawing/2014/main" id="{2F853A0C-542E-4518-09D0-954BF00B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42" y="926184"/>
            <a:ext cx="6251658" cy="3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3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1D79AA-4776-D294-B435-8156A3DA88F0}"/>
              </a:ext>
            </a:extLst>
          </p:cNvPr>
          <p:cNvSpPr/>
          <p:nvPr/>
        </p:nvSpPr>
        <p:spPr>
          <a:xfrm>
            <a:off x="623891" y="138116"/>
            <a:ext cx="10834676" cy="905164"/>
          </a:xfrm>
          <a:prstGeom prst="rect">
            <a:avLst/>
          </a:prstGeom>
          <a:gradFill>
            <a:gsLst>
              <a:gs pos="26000">
                <a:schemeClr val="accent5">
                  <a:lumMod val="5000"/>
                  <a:lumOff val="95000"/>
                </a:schemeClr>
              </a:gs>
              <a:gs pos="56000">
                <a:schemeClr val="accent5">
                  <a:lumMod val="45000"/>
                  <a:lumOff val="55000"/>
                </a:schemeClr>
              </a:gs>
              <a:gs pos="8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 the Geography &amp; Climatic Factors Behind Flooding in American Samoa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Rectangle 2">
            <a:extLst>
              <a:ext uri="{FF2B5EF4-FFF2-40B4-BE49-F238E27FC236}">
                <a16:creationId xmlns:a16="http://schemas.microsoft.com/office/drawing/2014/main" id="{B3D77CB5-9161-29D9-BC8D-716B133A3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B1705-56C9-773B-76B8-247412BC0064}"/>
              </a:ext>
            </a:extLst>
          </p:cNvPr>
          <p:cNvSpPr txBox="1"/>
          <p:nvPr/>
        </p:nvSpPr>
        <p:spPr>
          <a:xfrm>
            <a:off x="387927" y="1006805"/>
            <a:ext cx="11508700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Historical Impact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least $80 million in damages over the last two decades.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Multiple losses of life due to flooding and heavy rains.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Future Projections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 in annual rainfall by up to 14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(Shuler et al., 2020).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Potential to increase surface runoff and flooding by up to 50%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(Shuler et al., 2020). 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Critical Infrastructure at Risk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Transportation facilities, roads, and bridges in low-lying areas are vulnerable.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CC8FB6-3311-46F7-F57E-8C8F8DEB70BE}"/>
              </a:ext>
            </a:extLst>
          </p:cNvPr>
          <p:cNvSpPr txBox="1"/>
          <p:nvPr/>
        </p:nvSpPr>
        <p:spPr>
          <a:xfrm>
            <a:off x="800174" y="4692588"/>
            <a:ext cx="11003899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Terrain includes very steep slopes and floodplains.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 level rise threatens areas further inland.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Floods are the most common environmental hazard in American Samoa.</a:t>
            </a:r>
          </a:p>
        </p:txBody>
      </p:sp>
    </p:spTree>
    <p:extLst>
      <p:ext uri="{BB962C8B-B14F-4D97-AF65-F5344CB8AC3E}">
        <p14:creationId xmlns:p14="http://schemas.microsoft.com/office/powerpoint/2010/main" val="171211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1D79AA-4776-D294-B435-8156A3DA88F0}"/>
              </a:ext>
            </a:extLst>
          </p:cNvPr>
          <p:cNvSpPr/>
          <p:nvPr/>
        </p:nvSpPr>
        <p:spPr>
          <a:xfrm>
            <a:off x="756410" y="57168"/>
            <a:ext cx="10713985" cy="905164"/>
          </a:xfrm>
          <a:prstGeom prst="rect">
            <a:avLst/>
          </a:prstGeom>
          <a:gradFill>
            <a:gsLst>
              <a:gs pos="26000">
                <a:schemeClr val="accent5">
                  <a:lumMod val="5000"/>
                  <a:lumOff val="95000"/>
                </a:schemeClr>
              </a:gs>
              <a:gs pos="56000">
                <a:schemeClr val="accent5">
                  <a:lumMod val="45000"/>
                  <a:lumOff val="55000"/>
                </a:schemeClr>
              </a:gs>
              <a:gs pos="8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Developing a Reliable Real-Time Flood Forecasting System for American Samoa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0AFE38-BFD5-B4BB-0235-3AB0D4A9AE89}"/>
              </a:ext>
            </a:extLst>
          </p:cNvPr>
          <p:cNvGrpSpPr/>
          <p:nvPr/>
        </p:nvGrpSpPr>
        <p:grpSpPr>
          <a:xfrm>
            <a:off x="2500546" y="3334081"/>
            <a:ext cx="9622327" cy="1073445"/>
            <a:chOff x="8921977" y="1470223"/>
            <a:chExt cx="2926080" cy="143125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C2BE92-23BD-5AC0-3CF6-CA9AD6438DA7}"/>
                </a:ext>
              </a:extLst>
            </p:cNvPr>
            <p:cNvSpPr txBox="1"/>
            <p:nvPr/>
          </p:nvSpPr>
          <p:spPr>
            <a:xfrm>
              <a:off x="8921977" y="1470223"/>
              <a:ext cx="2926080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noProof="1">
                  <a:latin typeface="Arial" panose="020B0604020202020204" pitchFamily="34" charset="0"/>
                  <a:cs typeface="Arial" panose="020B0604020202020204" pitchFamily="34" charset="0"/>
                </a:rPr>
                <a:t>       - </a:t>
              </a:r>
              <a:r>
                <a:rPr lang="en-GB" sz="20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Model Development</a:t>
              </a:r>
              <a:endParaRPr lang="en-US" sz="2000" b="1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2FDC07-38C3-27D2-783A-B58267D2DF5F}"/>
                </a:ext>
              </a:extLst>
            </p:cNvPr>
            <p:cNvSpPr txBox="1"/>
            <p:nvPr/>
          </p:nvSpPr>
          <p:spPr>
            <a:xfrm>
              <a:off x="9120786" y="1957634"/>
              <a:ext cx="2727271" cy="94384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Use robust machine learning approaches to predict flood at various forecast horizons (i.e., 1-5 hours ahead and 1-2 days ahead).</a:t>
              </a:r>
              <a:endParaRPr lang="en-US" sz="2000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7A2C75-17D7-8251-B6FE-9422F4C9F1FE}"/>
              </a:ext>
            </a:extLst>
          </p:cNvPr>
          <p:cNvGrpSpPr/>
          <p:nvPr/>
        </p:nvGrpSpPr>
        <p:grpSpPr>
          <a:xfrm>
            <a:off x="61918" y="5495284"/>
            <a:ext cx="12013331" cy="1347780"/>
            <a:chOff x="7886061" y="4418238"/>
            <a:chExt cx="3939572" cy="17970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4E8003-45BD-D21A-8ABE-C79D81F4887A}"/>
                </a:ext>
              </a:extLst>
            </p:cNvPr>
            <p:cNvSpPr txBox="1"/>
            <p:nvPr/>
          </p:nvSpPr>
          <p:spPr>
            <a:xfrm>
              <a:off x="7886061" y="4418238"/>
              <a:ext cx="2926080" cy="53348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noProof="1">
                  <a:latin typeface="Arial" panose="020B0604020202020204" pitchFamily="34" charset="0"/>
                  <a:cs typeface="Arial" panose="020B0604020202020204" pitchFamily="34" charset="0"/>
                </a:rPr>
                <a:t>      - </a:t>
              </a:r>
              <a:r>
                <a:rPr lang="en-GB" sz="20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Stakeholder Engagement</a:t>
              </a:r>
              <a:endParaRPr lang="en-US" sz="2000" b="1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295D7D-5EC9-53EE-EEA6-6C894701E42F}"/>
                </a:ext>
              </a:extLst>
            </p:cNvPr>
            <p:cNvSpPr txBox="1"/>
            <p:nvPr/>
          </p:nvSpPr>
          <p:spPr>
            <a:xfrm>
              <a:off x="7898212" y="4861061"/>
              <a:ext cx="3927421" cy="135421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Coordinate an interagency effort (</a:t>
              </a:r>
              <a:r>
                <a:rPr lang="en-US" sz="2000" dirty="0">
                  <a:latin typeface="arial, sans-serif"/>
                </a:rPr>
                <a:t>Office of Disaster Assistance and Petroleum Management, </a:t>
              </a:r>
              <a:r>
                <a:rPr lang="en-US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American Samoa Power Authority (ASPA), U.S. Army Corps of Engineers (USACE), and National Weather Service (NWS)) to evaluate and incorporate the real-time flood forecasts into the NWS flood warning system.</a:t>
              </a:r>
              <a:endParaRPr lang="en-US" sz="2000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2DC3D9-D3BC-32A7-9DF6-01890983B043}"/>
              </a:ext>
            </a:extLst>
          </p:cNvPr>
          <p:cNvGrpSpPr/>
          <p:nvPr/>
        </p:nvGrpSpPr>
        <p:grpSpPr>
          <a:xfrm>
            <a:off x="3032824" y="4565412"/>
            <a:ext cx="9016028" cy="1030144"/>
            <a:chOff x="458250" y="4917193"/>
            <a:chExt cx="2926080" cy="137352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45A6DE-B347-E7E9-FE0E-C18D8486E560}"/>
                </a:ext>
              </a:extLst>
            </p:cNvPr>
            <p:cNvSpPr txBox="1"/>
            <p:nvPr/>
          </p:nvSpPr>
          <p:spPr>
            <a:xfrm>
              <a:off x="458250" y="4917193"/>
              <a:ext cx="2926080" cy="53347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noProof="1">
                  <a:latin typeface="Arial" panose="020B0604020202020204" pitchFamily="34" charset="0"/>
                  <a:cs typeface="Arial" panose="020B0604020202020204" pitchFamily="34" charset="0"/>
                </a:rPr>
                <a:t>      - 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Performance Assessment</a:t>
              </a:r>
              <a:endParaRPr lang="en-US" sz="2000" b="1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C7BCCA-8F3D-BB62-8EC6-6688B4E9BE5D}"/>
                </a:ext>
              </a:extLst>
            </p:cNvPr>
            <p:cNvSpPr txBox="1"/>
            <p:nvPr/>
          </p:nvSpPr>
          <p:spPr>
            <a:xfrm>
              <a:off x="646728" y="5346868"/>
              <a:ext cx="2385863" cy="94384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Use statistical metrics including root mean square error to evaluate the accuracy of the predictive models.</a:t>
              </a:r>
              <a:endParaRPr lang="en-US" sz="2000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B81C40-1B9E-40B8-FEE3-14FEC123B1AA}"/>
              </a:ext>
            </a:extLst>
          </p:cNvPr>
          <p:cNvGrpSpPr/>
          <p:nvPr/>
        </p:nvGrpSpPr>
        <p:grpSpPr>
          <a:xfrm>
            <a:off x="3165167" y="1101020"/>
            <a:ext cx="8854007" cy="1114668"/>
            <a:chOff x="8826533" y="1510518"/>
            <a:chExt cx="3972508" cy="14862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1A653C4-0FF8-BD61-EFD6-16568ABF90A8}"/>
                </a:ext>
              </a:extLst>
            </p:cNvPr>
            <p:cNvSpPr txBox="1"/>
            <p:nvPr/>
          </p:nvSpPr>
          <p:spPr>
            <a:xfrm>
              <a:off x="8917162" y="1510518"/>
              <a:ext cx="2926080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noProof="1">
                  <a:latin typeface="Arial" panose="020B0604020202020204" pitchFamily="34" charset="0"/>
                  <a:cs typeface="Arial" panose="020B0604020202020204" pitchFamily="34" charset="0"/>
                </a:rPr>
                <a:t>01 - Data Collection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A86B1E-32E5-CAC8-0311-E9179FA67835}"/>
                </a:ext>
              </a:extLst>
            </p:cNvPr>
            <p:cNvSpPr txBox="1"/>
            <p:nvPr/>
          </p:nvSpPr>
          <p:spPr>
            <a:xfrm>
              <a:off x="8826533" y="2052892"/>
              <a:ext cx="3972508" cy="94384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20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Acquire hourly rainfall and streamflow data from WRRC-ASPA weather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stations/gages,</a:t>
              </a:r>
              <a:r>
                <a:rPr lang="en-US" sz="20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and stations/gages we will install by the support of this project.</a:t>
              </a:r>
              <a:endParaRPr lang="en-US" sz="2000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5CE168-8315-7982-52C1-AF486EBC0893}"/>
              </a:ext>
            </a:extLst>
          </p:cNvPr>
          <p:cNvGrpSpPr/>
          <p:nvPr/>
        </p:nvGrpSpPr>
        <p:grpSpPr>
          <a:xfrm>
            <a:off x="2675444" y="2437348"/>
            <a:ext cx="9384790" cy="705353"/>
            <a:chOff x="327681" y="2679932"/>
            <a:chExt cx="2931335" cy="94047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CE34E07-CB6D-3D00-0F1C-3D3B3E73942A}"/>
                </a:ext>
              </a:extLst>
            </p:cNvPr>
            <p:cNvSpPr txBox="1"/>
            <p:nvPr/>
          </p:nvSpPr>
          <p:spPr>
            <a:xfrm>
              <a:off x="327681" y="2679932"/>
              <a:ext cx="2926080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noProof="1">
                  <a:latin typeface="Arial" panose="020B0604020202020204" pitchFamily="34" charset="0"/>
                  <a:cs typeface="Arial" panose="020B0604020202020204" pitchFamily="34" charset="0"/>
                </a:rPr>
                <a:t>      - </a:t>
              </a:r>
              <a:r>
                <a:rPr lang="en-GB" sz="20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Data Quality</a:t>
              </a:r>
              <a:endParaRPr lang="en-US" sz="2000" b="1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B40AA3-2434-23E3-F383-5C014DF3326E}"/>
                </a:ext>
              </a:extLst>
            </p:cNvPr>
            <p:cNvSpPr txBox="1"/>
            <p:nvPr/>
          </p:nvSpPr>
          <p:spPr>
            <a:xfrm>
              <a:off x="503649" y="3086923"/>
              <a:ext cx="2755367" cy="53348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Control the quality of measured data and fill gaps in them.</a:t>
              </a:r>
              <a:endParaRPr lang="en-US" sz="2000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A8914A1-9EA5-7EF3-7573-FF61F1038BDF}"/>
              </a:ext>
            </a:extLst>
          </p:cNvPr>
          <p:cNvGrpSpPr/>
          <p:nvPr/>
        </p:nvGrpSpPr>
        <p:grpSpPr>
          <a:xfrm>
            <a:off x="83038" y="5466948"/>
            <a:ext cx="435717" cy="435717"/>
            <a:chOff x="6312180" y="3151326"/>
            <a:chExt cx="914400" cy="9144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ED2C5D3-4C79-9D7C-488C-6EB8FD44747F}"/>
                </a:ext>
              </a:extLst>
            </p:cNvPr>
            <p:cNvSpPr/>
            <p:nvPr/>
          </p:nvSpPr>
          <p:spPr>
            <a:xfrm>
              <a:off x="6479477" y="3318623"/>
              <a:ext cx="579807" cy="579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Graphic 31" descr="Badge 5 with solid fill">
              <a:extLst>
                <a:ext uri="{FF2B5EF4-FFF2-40B4-BE49-F238E27FC236}">
                  <a16:creationId xmlns:a16="http://schemas.microsoft.com/office/drawing/2014/main" id="{7E556D33-05A5-C3D5-8FEE-94FEB5B1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12180" y="3151326"/>
              <a:ext cx="914400" cy="9144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E666D81-D7B8-84D5-6AEE-89E3CFBF5AB4}"/>
              </a:ext>
            </a:extLst>
          </p:cNvPr>
          <p:cNvGrpSpPr/>
          <p:nvPr/>
        </p:nvGrpSpPr>
        <p:grpSpPr>
          <a:xfrm>
            <a:off x="2526785" y="3343379"/>
            <a:ext cx="435717" cy="435717"/>
            <a:chOff x="7297980" y="4686033"/>
            <a:chExt cx="914400" cy="9144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AE2EB35-A0A2-8469-0B87-40D8FDA4487D}"/>
                </a:ext>
              </a:extLst>
            </p:cNvPr>
            <p:cNvSpPr/>
            <p:nvPr/>
          </p:nvSpPr>
          <p:spPr>
            <a:xfrm>
              <a:off x="7465277" y="4853330"/>
              <a:ext cx="579807" cy="579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Graphic 39" descr="Badge 3 with solid fill">
              <a:extLst>
                <a:ext uri="{FF2B5EF4-FFF2-40B4-BE49-F238E27FC236}">
                  <a16:creationId xmlns:a16="http://schemas.microsoft.com/office/drawing/2014/main" id="{C94A989D-E788-6BA7-1BC4-757D61C57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97980" y="4686033"/>
              <a:ext cx="914400" cy="9144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074D164-5993-F264-52C1-B558BB482728}"/>
              </a:ext>
            </a:extLst>
          </p:cNvPr>
          <p:cNvGrpSpPr/>
          <p:nvPr/>
        </p:nvGrpSpPr>
        <p:grpSpPr>
          <a:xfrm>
            <a:off x="2675444" y="2442356"/>
            <a:ext cx="435717" cy="435717"/>
            <a:chOff x="5725860" y="5384608"/>
            <a:chExt cx="914400" cy="9144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50BA80B-629B-19DD-7B9C-B2BF8A0FEEA9}"/>
                </a:ext>
              </a:extLst>
            </p:cNvPr>
            <p:cNvSpPr/>
            <p:nvPr/>
          </p:nvSpPr>
          <p:spPr>
            <a:xfrm>
              <a:off x="5893157" y="5551905"/>
              <a:ext cx="579807" cy="579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Graphic 42" descr="Badge with solid fill">
              <a:extLst>
                <a:ext uri="{FF2B5EF4-FFF2-40B4-BE49-F238E27FC236}">
                  <a16:creationId xmlns:a16="http://schemas.microsoft.com/office/drawing/2014/main" id="{43419488-6548-9735-0178-C3F3F0E0C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25860" y="5384608"/>
              <a:ext cx="914400" cy="91440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D5E1D96-7B47-78C1-CC5C-EDA681931B66}"/>
              </a:ext>
            </a:extLst>
          </p:cNvPr>
          <p:cNvGrpSpPr/>
          <p:nvPr/>
        </p:nvGrpSpPr>
        <p:grpSpPr>
          <a:xfrm>
            <a:off x="3312687" y="1113255"/>
            <a:ext cx="435717" cy="435717"/>
            <a:chOff x="9905282" y="4213173"/>
            <a:chExt cx="914400" cy="9144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4386EC8-A32C-B473-6E70-887737A344EC}"/>
                </a:ext>
              </a:extLst>
            </p:cNvPr>
            <p:cNvSpPr/>
            <p:nvPr/>
          </p:nvSpPr>
          <p:spPr>
            <a:xfrm>
              <a:off x="10072579" y="4380470"/>
              <a:ext cx="579807" cy="579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" name="Graphic 45" descr="Badge 1 with solid fill">
              <a:extLst>
                <a:ext uri="{FF2B5EF4-FFF2-40B4-BE49-F238E27FC236}">
                  <a16:creationId xmlns:a16="http://schemas.microsoft.com/office/drawing/2014/main" id="{9BF3DEE9-0D30-0207-5FB4-90C62F3E9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05282" y="4213173"/>
              <a:ext cx="914400" cy="914400"/>
            </a:xfrm>
            <a:prstGeom prst="rect">
              <a:avLst/>
            </a:prstGeom>
          </p:spPr>
        </p:pic>
      </p:grpSp>
      <p:sp>
        <p:nvSpPr>
          <p:cNvPr id="47" name="Shape">
            <a:extLst>
              <a:ext uri="{FF2B5EF4-FFF2-40B4-BE49-F238E27FC236}">
                <a16:creationId xmlns:a16="http://schemas.microsoft.com/office/drawing/2014/main" id="{8330A14F-2197-43AA-BC1B-400B2F2840FB}"/>
              </a:ext>
            </a:extLst>
          </p:cNvPr>
          <p:cNvSpPr/>
          <p:nvPr/>
        </p:nvSpPr>
        <p:spPr>
          <a:xfrm>
            <a:off x="54291" y="1004052"/>
            <a:ext cx="3110878" cy="4448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51"/>
                </a:moveTo>
                <a:lnTo>
                  <a:pt x="21600" y="551"/>
                </a:lnTo>
                <a:lnTo>
                  <a:pt x="21600" y="387"/>
                </a:lnTo>
                <a:cubicBezTo>
                  <a:pt x="21600" y="174"/>
                  <a:pt x="21351" y="0"/>
                  <a:pt x="21046" y="0"/>
                </a:cubicBezTo>
                <a:lnTo>
                  <a:pt x="557" y="0"/>
                </a:lnTo>
                <a:cubicBezTo>
                  <a:pt x="252" y="0"/>
                  <a:pt x="4" y="174"/>
                  <a:pt x="4" y="387"/>
                </a:cubicBezTo>
                <a:lnTo>
                  <a:pt x="4" y="551"/>
                </a:lnTo>
                <a:lnTo>
                  <a:pt x="4" y="551"/>
                </a:lnTo>
                <a:cubicBezTo>
                  <a:pt x="3696" y="3028"/>
                  <a:pt x="6033" y="6701"/>
                  <a:pt x="6033" y="10800"/>
                </a:cubicBezTo>
                <a:cubicBezTo>
                  <a:pt x="6033" y="14838"/>
                  <a:pt x="3763" y="18464"/>
                  <a:pt x="165" y="20938"/>
                </a:cubicBezTo>
                <a:cubicBezTo>
                  <a:pt x="60" y="21010"/>
                  <a:pt x="0" y="21110"/>
                  <a:pt x="0" y="21213"/>
                </a:cubicBezTo>
                <a:lnTo>
                  <a:pt x="0" y="21213"/>
                </a:lnTo>
                <a:cubicBezTo>
                  <a:pt x="0" y="21426"/>
                  <a:pt x="249" y="21600"/>
                  <a:pt x="554" y="21600"/>
                </a:cubicBezTo>
                <a:lnTo>
                  <a:pt x="21043" y="21600"/>
                </a:lnTo>
                <a:cubicBezTo>
                  <a:pt x="21348" y="21600"/>
                  <a:pt x="21596" y="21426"/>
                  <a:pt x="21596" y="21213"/>
                </a:cubicBezTo>
                <a:lnTo>
                  <a:pt x="21596" y="21213"/>
                </a:lnTo>
                <a:cubicBezTo>
                  <a:pt x="21596" y="21110"/>
                  <a:pt x="21537" y="21012"/>
                  <a:pt x="21432" y="20938"/>
                </a:cubicBezTo>
                <a:cubicBezTo>
                  <a:pt x="17834" y="18464"/>
                  <a:pt x="15563" y="14840"/>
                  <a:pt x="15563" y="10800"/>
                </a:cubicBezTo>
                <a:cubicBezTo>
                  <a:pt x="15567" y="6701"/>
                  <a:pt x="17907" y="3028"/>
                  <a:pt x="21600" y="55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93DA6DBC-0B1A-8C15-1C58-9CDB78EC5DE1}"/>
              </a:ext>
            </a:extLst>
          </p:cNvPr>
          <p:cNvSpPr/>
          <p:nvPr/>
        </p:nvSpPr>
        <p:spPr>
          <a:xfrm>
            <a:off x="1008495" y="2853170"/>
            <a:ext cx="1202471" cy="753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cubicBezTo>
                  <a:pt x="227" y="3528"/>
                  <a:pt x="344" y="7142"/>
                  <a:pt x="344" y="10800"/>
                </a:cubicBezTo>
                <a:cubicBezTo>
                  <a:pt x="344" y="14458"/>
                  <a:pt x="227" y="18072"/>
                  <a:pt x="0" y="21600"/>
                </a:cubicBezTo>
                <a:lnTo>
                  <a:pt x="21600" y="21600"/>
                </a:lnTo>
                <a:cubicBezTo>
                  <a:pt x="21373" y="18072"/>
                  <a:pt x="21256" y="14458"/>
                  <a:pt x="21256" y="10800"/>
                </a:cubicBezTo>
                <a:cubicBezTo>
                  <a:pt x="21256" y="7142"/>
                  <a:pt x="21373" y="3542"/>
                  <a:pt x="2160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hape">
            <a:extLst>
              <a:ext uri="{FF2B5EF4-FFF2-40B4-BE49-F238E27FC236}">
                <a16:creationId xmlns:a16="http://schemas.microsoft.com/office/drawing/2014/main" id="{2E1501F7-D0D6-48DD-E738-6E3070CCC215}"/>
              </a:ext>
            </a:extLst>
          </p:cNvPr>
          <p:cNvSpPr/>
          <p:nvPr/>
        </p:nvSpPr>
        <p:spPr>
          <a:xfrm>
            <a:off x="805392" y="3719955"/>
            <a:ext cx="1608675" cy="753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408" y="14892"/>
                  <a:pt x="19533" y="7634"/>
                  <a:pt x="19052" y="0"/>
                </a:cubicBezTo>
                <a:lnTo>
                  <a:pt x="2548" y="0"/>
                </a:lnTo>
                <a:cubicBezTo>
                  <a:pt x="2067" y="7634"/>
                  <a:pt x="1199" y="14877"/>
                  <a:pt x="0" y="2160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hape">
            <a:extLst>
              <a:ext uri="{FF2B5EF4-FFF2-40B4-BE49-F238E27FC236}">
                <a16:creationId xmlns:a16="http://schemas.microsoft.com/office/drawing/2014/main" id="{B69FDBDC-B6EA-95B8-44D5-40C79F035039}"/>
              </a:ext>
            </a:extLst>
          </p:cNvPr>
          <p:cNvSpPr/>
          <p:nvPr/>
        </p:nvSpPr>
        <p:spPr>
          <a:xfrm>
            <a:off x="380962" y="1120112"/>
            <a:ext cx="2457538" cy="75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600" extrusionOk="0">
                <a:moveTo>
                  <a:pt x="17924" y="21600"/>
                </a:moveTo>
                <a:cubicBezTo>
                  <a:pt x="18768" y="14988"/>
                  <a:pt x="19825" y="8955"/>
                  <a:pt x="21048" y="3675"/>
                </a:cubicBezTo>
                <a:cubicBezTo>
                  <a:pt x="21396" y="2170"/>
                  <a:pt x="21074" y="0"/>
                  <a:pt x="20504" y="0"/>
                </a:cubicBezTo>
                <a:lnTo>
                  <a:pt x="688" y="0"/>
                </a:lnTo>
                <a:cubicBezTo>
                  <a:pt x="118" y="0"/>
                  <a:pt x="-204" y="2170"/>
                  <a:pt x="144" y="3675"/>
                </a:cubicBezTo>
                <a:cubicBezTo>
                  <a:pt x="1367" y="8955"/>
                  <a:pt x="2424" y="14988"/>
                  <a:pt x="3268" y="21600"/>
                </a:cubicBezTo>
                <a:lnTo>
                  <a:pt x="17924" y="216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hape">
            <a:extLst>
              <a:ext uri="{FF2B5EF4-FFF2-40B4-BE49-F238E27FC236}">
                <a16:creationId xmlns:a16="http://schemas.microsoft.com/office/drawing/2014/main" id="{12142BCF-23C6-DAE3-C8EB-8C155EB8F13C}"/>
              </a:ext>
            </a:extLst>
          </p:cNvPr>
          <p:cNvSpPr/>
          <p:nvPr/>
        </p:nvSpPr>
        <p:spPr>
          <a:xfrm>
            <a:off x="805392" y="1986389"/>
            <a:ext cx="1608675" cy="753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" y="6708"/>
                  <a:pt x="2067" y="13966"/>
                  <a:pt x="2548" y="21600"/>
                </a:cubicBezTo>
                <a:lnTo>
                  <a:pt x="19052" y="21600"/>
                </a:lnTo>
                <a:cubicBezTo>
                  <a:pt x="19533" y="13966"/>
                  <a:pt x="20401" y="6723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Shape">
            <a:extLst>
              <a:ext uri="{FF2B5EF4-FFF2-40B4-BE49-F238E27FC236}">
                <a16:creationId xmlns:a16="http://schemas.microsoft.com/office/drawing/2014/main" id="{0AB650B2-F73A-8612-742E-03C7A83AFC52}"/>
              </a:ext>
            </a:extLst>
          </p:cNvPr>
          <p:cNvSpPr/>
          <p:nvPr/>
        </p:nvSpPr>
        <p:spPr>
          <a:xfrm>
            <a:off x="380962" y="4586735"/>
            <a:ext cx="2457538" cy="75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600" extrusionOk="0">
                <a:moveTo>
                  <a:pt x="3268" y="0"/>
                </a:moveTo>
                <a:cubicBezTo>
                  <a:pt x="2424" y="6612"/>
                  <a:pt x="1367" y="12645"/>
                  <a:pt x="144" y="17925"/>
                </a:cubicBezTo>
                <a:cubicBezTo>
                  <a:pt x="-204" y="19430"/>
                  <a:pt x="118" y="21600"/>
                  <a:pt x="688" y="21600"/>
                </a:cubicBezTo>
                <a:lnTo>
                  <a:pt x="20504" y="21600"/>
                </a:lnTo>
                <a:cubicBezTo>
                  <a:pt x="21074" y="21600"/>
                  <a:pt x="21396" y="19415"/>
                  <a:pt x="21048" y="17925"/>
                </a:cubicBezTo>
                <a:cubicBezTo>
                  <a:pt x="19825" y="12645"/>
                  <a:pt x="18768" y="6612"/>
                  <a:pt x="17924" y="0"/>
                </a:cubicBezTo>
                <a:lnTo>
                  <a:pt x="3268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E915C77-5E1F-08B7-2EE5-1BFEE8B55C71}"/>
              </a:ext>
            </a:extLst>
          </p:cNvPr>
          <p:cNvSpPr/>
          <p:nvPr/>
        </p:nvSpPr>
        <p:spPr>
          <a:xfrm>
            <a:off x="380955" y="1120112"/>
            <a:ext cx="1228775" cy="753372"/>
          </a:xfrm>
          <a:custGeom>
            <a:avLst/>
            <a:gdLst>
              <a:gd name="connsiteX0" fmla="*/ 84017 w 1293864"/>
              <a:gd name="connsiteY0" fmla="*/ 0 h 793279"/>
              <a:gd name="connsiteX1" fmla="*/ 1293864 w 1293864"/>
              <a:gd name="connsiteY1" fmla="*/ 0 h 793279"/>
              <a:gd name="connsiteX2" fmla="*/ 1293864 w 1293864"/>
              <a:gd name="connsiteY2" fmla="*/ 793279 h 793279"/>
              <a:gd name="connsiteX3" fmla="*/ 399056 w 1293864"/>
              <a:gd name="connsiteY3" fmla="*/ 793279 h 793279"/>
              <a:gd name="connsiteX4" fmla="*/ 17590 w 1293864"/>
              <a:gd name="connsiteY4" fmla="*/ 134968 h 793279"/>
              <a:gd name="connsiteX5" fmla="*/ 84017 w 1293864"/>
              <a:gd name="connsiteY5" fmla="*/ 0 h 79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3864" h="793279">
                <a:moveTo>
                  <a:pt x="84017" y="0"/>
                </a:moveTo>
                <a:lnTo>
                  <a:pt x="1293864" y="0"/>
                </a:lnTo>
                <a:lnTo>
                  <a:pt x="1293864" y="793279"/>
                </a:lnTo>
                <a:lnTo>
                  <a:pt x="399056" y="793279"/>
                </a:lnTo>
                <a:cubicBezTo>
                  <a:pt x="295996" y="550448"/>
                  <a:pt x="166928" y="328880"/>
                  <a:pt x="17590" y="134968"/>
                </a:cubicBezTo>
                <a:cubicBezTo>
                  <a:pt x="-24904" y="79695"/>
                  <a:pt x="14415" y="0"/>
                  <a:pt x="84017" y="0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05740" rtlCol="0" anchor="t"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CEEE1148-AE73-3044-40BB-3D125355C9E1}"/>
              </a:ext>
            </a:extLst>
          </p:cNvPr>
          <p:cNvSpPr/>
          <p:nvPr/>
        </p:nvSpPr>
        <p:spPr>
          <a:xfrm>
            <a:off x="805392" y="1986389"/>
            <a:ext cx="804338" cy="753877"/>
          </a:xfrm>
          <a:custGeom>
            <a:avLst/>
            <a:gdLst>
              <a:gd name="connsiteX0" fmla="*/ 0 w 846944"/>
              <a:gd name="connsiteY0" fmla="*/ 0 h 793810"/>
              <a:gd name="connsiteX1" fmla="*/ 846944 w 846944"/>
              <a:gd name="connsiteY1" fmla="*/ 0 h 793810"/>
              <a:gd name="connsiteX2" fmla="*/ 846944 w 846944"/>
              <a:gd name="connsiteY2" fmla="*/ 793810 h 793810"/>
              <a:gd name="connsiteX3" fmla="*/ 199816 w 846944"/>
              <a:gd name="connsiteY3" fmla="*/ 793810 h 793810"/>
              <a:gd name="connsiteX4" fmla="*/ 0 w 846944"/>
              <a:gd name="connsiteY4" fmla="*/ 0 h 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44" h="793810">
                <a:moveTo>
                  <a:pt x="0" y="0"/>
                </a:moveTo>
                <a:lnTo>
                  <a:pt x="846944" y="0"/>
                </a:lnTo>
                <a:lnTo>
                  <a:pt x="846944" y="793810"/>
                </a:lnTo>
                <a:lnTo>
                  <a:pt x="199816" y="793810"/>
                </a:lnTo>
                <a:cubicBezTo>
                  <a:pt x="162096" y="513257"/>
                  <a:pt x="93478" y="246522"/>
                  <a:pt x="0" y="0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05740" rtlCol="0" anchor="t"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12E949F-4F34-A57C-F0C9-2BC3542CCE10}"/>
              </a:ext>
            </a:extLst>
          </p:cNvPr>
          <p:cNvSpPr/>
          <p:nvPr/>
        </p:nvSpPr>
        <p:spPr>
          <a:xfrm>
            <a:off x="1008497" y="2853172"/>
            <a:ext cx="601235" cy="753880"/>
          </a:xfrm>
          <a:custGeom>
            <a:avLst/>
            <a:gdLst>
              <a:gd name="connsiteX0" fmla="*/ 0 w 633083"/>
              <a:gd name="connsiteY0" fmla="*/ 0 h 793813"/>
              <a:gd name="connsiteX1" fmla="*/ 633083 w 633083"/>
              <a:gd name="connsiteY1" fmla="*/ 0 h 793813"/>
              <a:gd name="connsiteX2" fmla="*/ 633083 w 633083"/>
              <a:gd name="connsiteY2" fmla="*/ 793813 h 793813"/>
              <a:gd name="connsiteX3" fmla="*/ 0 w 633083"/>
              <a:gd name="connsiteY3" fmla="*/ 793813 h 793813"/>
              <a:gd name="connsiteX4" fmla="*/ 20165 w 633083"/>
              <a:gd name="connsiteY4" fmla="*/ 396907 h 793813"/>
              <a:gd name="connsiteX5" fmla="*/ 0 w 633083"/>
              <a:gd name="connsiteY5" fmla="*/ 0 h 79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083" h="793813">
                <a:moveTo>
                  <a:pt x="0" y="0"/>
                </a:moveTo>
                <a:lnTo>
                  <a:pt x="633083" y="0"/>
                </a:lnTo>
                <a:lnTo>
                  <a:pt x="633083" y="793813"/>
                </a:lnTo>
                <a:lnTo>
                  <a:pt x="0" y="793813"/>
                </a:lnTo>
                <a:cubicBezTo>
                  <a:pt x="13307" y="664157"/>
                  <a:pt x="20165" y="531340"/>
                  <a:pt x="20165" y="396907"/>
                </a:cubicBezTo>
                <a:cubicBezTo>
                  <a:pt x="20165" y="262473"/>
                  <a:pt x="13307" y="129656"/>
                  <a:pt x="0" y="0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rtlCol="0" anchor="t"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0540060C-15DD-6C56-6CB8-0B1A94F5999E}"/>
              </a:ext>
            </a:extLst>
          </p:cNvPr>
          <p:cNvSpPr/>
          <p:nvPr/>
        </p:nvSpPr>
        <p:spPr>
          <a:xfrm>
            <a:off x="805392" y="3719955"/>
            <a:ext cx="804338" cy="753877"/>
          </a:xfrm>
          <a:custGeom>
            <a:avLst/>
            <a:gdLst>
              <a:gd name="connsiteX0" fmla="*/ 199816 w 846944"/>
              <a:gd name="connsiteY0" fmla="*/ 0 h 793810"/>
              <a:gd name="connsiteX1" fmla="*/ 846944 w 846944"/>
              <a:gd name="connsiteY1" fmla="*/ 0 h 793810"/>
              <a:gd name="connsiteX2" fmla="*/ 846944 w 846944"/>
              <a:gd name="connsiteY2" fmla="*/ 793810 h 793810"/>
              <a:gd name="connsiteX3" fmla="*/ 0 w 846944"/>
              <a:gd name="connsiteY3" fmla="*/ 793810 h 793810"/>
              <a:gd name="connsiteX4" fmla="*/ 199816 w 846944"/>
              <a:gd name="connsiteY4" fmla="*/ 0 h 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44" h="793810">
                <a:moveTo>
                  <a:pt x="199816" y="0"/>
                </a:moveTo>
                <a:lnTo>
                  <a:pt x="846944" y="0"/>
                </a:lnTo>
                <a:lnTo>
                  <a:pt x="846944" y="793810"/>
                </a:lnTo>
                <a:lnTo>
                  <a:pt x="0" y="793810"/>
                </a:lnTo>
                <a:cubicBezTo>
                  <a:pt x="94027" y="546737"/>
                  <a:pt x="162096" y="280553"/>
                  <a:pt x="199816" y="0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4320" rtlCol="0" anchor="t"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39B140A-6A7F-4203-CE8C-1F0DBE5C4599}"/>
              </a:ext>
            </a:extLst>
          </p:cNvPr>
          <p:cNvSpPr/>
          <p:nvPr/>
        </p:nvSpPr>
        <p:spPr>
          <a:xfrm>
            <a:off x="380955" y="4586736"/>
            <a:ext cx="1228775" cy="753372"/>
          </a:xfrm>
          <a:custGeom>
            <a:avLst/>
            <a:gdLst>
              <a:gd name="connsiteX0" fmla="*/ 399056 w 1293864"/>
              <a:gd name="connsiteY0" fmla="*/ 0 h 793279"/>
              <a:gd name="connsiteX1" fmla="*/ 1293864 w 1293864"/>
              <a:gd name="connsiteY1" fmla="*/ 0 h 793279"/>
              <a:gd name="connsiteX2" fmla="*/ 1293864 w 1293864"/>
              <a:gd name="connsiteY2" fmla="*/ 793279 h 793279"/>
              <a:gd name="connsiteX3" fmla="*/ 84017 w 1293864"/>
              <a:gd name="connsiteY3" fmla="*/ 793279 h 793279"/>
              <a:gd name="connsiteX4" fmla="*/ 17590 w 1293864"/>
              <a:gd name="connsiteY4" fmla="*/ 658312 h 793279"/>
              <a:gd name="connsiteX5" fmla="*/ 399056 w 1293864"/>
              <a:gd name="connsiteY5" fmla="*/ 0 h 79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3864" h="793279">
                <a:moveTo>
                  <a:pt x="399056" y="0"/>
                </a:moveTo>
                <a:lnTo>
                  <a:pt x="1293864" y="0"/>
                </a:lnTo>
                <a:lnTo>
                  <a:pt x="1293864" y="793279"/>
                </a:lnTo>
                <a:lnTo>
                  <a:pt x="84017" y="793279"/>
                </a:lnTo>
                <a:cubicBezTo>
                  <a:pt x="14415" y="793279"/>
                  <a:pt x="-24904" y="713584"/>
                  <a:pt x="17590" y="658312"/>
                </a:cubicBezTo>
                <a:cubicBezTo>
                  <a:pt x="166928" y="464399"/>
                  <a:pt x="295996" y="242832"/>
                  <a:pt x="399056" y="0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0" rtlCol="0" anchor="t">
            <a:noAutofit/>
          </a:bodyPr>
          <a:lstStyle/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Graphic 65" descr="Bar chart with solid fill">
            <a:extLst>
              <a:ext uri="{FF2B5EF4-FFF2-40B4-BE49-F238E27FC236}">
                <a16:creationId xmlns:a16="http://schemas.microsoft.com/office/drawing/2014/main" id="{10025C94-0A35-56F1-1906-38F79CD75CE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7016" y="1249342"/>
            <a:ext cx="491364" cy="491364"/>
          </a:xfrm>
          <a:prstGeom prst="rect">
            <a:avLst/>
          </a:prstGeom>
        </p:spPr>
      </p:pic>
      <p:pic>
        <p:nvPicPr>
          <p:cNvPr id="69" name="Picture 68" descr="A house in water with a door&#10;&#10;Description automatically generated">
            <a:extLst>
              <a:ext uri="{FF2B5EF4-FFF2-40B4-BE49-F238E27FC236}">
                <a16:creationId xmlns:a16="http://schemas.microsoft.com/office/drawing/2014/main" id="{D2AADFEF-D953-B0C7-4ADB-14C8FEA0DD2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42" y="2056715"/>
            <a:ext cx="492276" cy="492276"/>
          </a:xfrm>
          <a:prstGeom prst="rect">
            <a:avLst/>
          </a:prstGeom>
        </p:spPr>
      </p:pic>
      <p:pic>
        <p:nvPicPr>
          <p:cNvPr id="71" name="Picture 70" descr="A colorful illustration of a cloud with a cloud and paper&#10;&#10;Description automatically generated with medium confidence">
            <a:extLst>
              <a:ext uri="{FF2B5EF4-FFF2-40B4-BE49-F238E27FC236}">
                <a16:creationId xmlns:a16="http://schemas.microsoft.com/office/drawing/2014/main" id="{24EB1430-6856-CA24-6974-0555856E161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42" y="3025282"/>
            <a:ext cx="463115" cy="463115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DF421DD5-EE86-62F6-6D56-F152BE7B4A94}"/>
              </a:ext>
            </a:extLst>
          </p:cNvPr>
          <p:cNvGrpSpPr/>
          <p:nvPr/>
        </p:nvGrpSpPr>
        <p:grpSpPr>
          <a:xfrm>
            <a:off x="3015342" y="4594758"/>
            <a:ext cx="435717" cy="435717"/>
            <a:chOff x="8641500" y="4594593"/>
            <a:chExt cx="914400" cy="91440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6F539FA-1E02-9B9B-197C-9F4ADE13898E}"/>
                </a:ext>
              </a:extLst>
            </p:cNvPr>
            <p:cNvSpPr/>
            <p:nvPr/>
          </p:nvSpPr>
          <p:spPr>
            <a:xfrm>
              <a:off x="8808797" y="4761890"/>
              <a:ext cx="579807" cy="579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Graphic 73" descr="Badge 4 with solid fill">
              <a:extLst>
                <a:ext uri="{FF2B5EF4-FFF2-40B4-BE49-F238E27FC236}">
                  <a16:creationId xmlns:a16="http://schemas.microsoft.com/office/drawing/2014/main" id="{6FAC083B-2449-2674-3A69-C22AC15E5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641500" y="4594593"/>
              <a:ext cx="914400" cy="914400"/>
            </a:xfrm>
            <a:prstGeom prst="rect">
              <a:avLst/>
            </a:prstGeom>
          </p:spPr>
        </p:pic>
      </p:grpSp>
      <p:pic>
        <p:nvPicPr>
          <p:cNvPr id="76" name="Picture 7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9FE5BD5-5E47-3CD5-094C-BF563C7FC4B7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82" y="3903252"/>
            <a:ext cx="418032" cy="434289"/>
          </a:xfrm>
          <a:prstGeom prst="rect">
            <a:avLst/>
          </a:prstGeom>
        </p:spPr>
      </p:pic>
      <p:pic>
        <p:nvPicPr>
          <p:cNvPr id="88" name="Picture 87" descr="A green circle with white lines and a white logo&#10;&#10;Description automatically generated">
            <a:extLst>
              <a:ext uri="{FF2B5EF4-FFF2-40B4-BE49-F238E27FC236}">
                <a16:creationId xmlns:a16="http://schemas.microsoft.com/office/drawing/2014/main" id="{95F530B2-91BD-1988-11D4-8E1E6C2732BD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17" y="4731743"/>
            <a:ext cx="511925" cy="493744"/>
          </a:xfrm>
          <a:prstGeom prst="rect">
            <a:avLst/>
          </a:prstGeom>
        </p:spPr>
      </p:pic>
      <p:sp>
        <p:nvSpPr>
          <p:cNvPr id="89" name="Rectangle 2">
            <a:extLst>
              <a:ext uri="{FF2B5EF4-FFF2-40B4-BE49-F238E27FC236}">
                <a16:creationId xmlns:a16="http://schemas.microsoft.com/office/drawing/2014/main" id="{B3D77CB5-9161-29D9-BC8D-716B133A3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560" y="4628453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0086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1D79AA-4776-D294-B435-8156A3DA88F0}"/>
              </a:ext>
            </a:extLst>
          </p:cNvPr>
          <p:cNvSpPr/>
          <p:nvPr/>
        </p:nvSpPr>
        <p:spPr>
          <a:xfrm>
            <a:off x="1105604" y="49931"/>
            <a:ext cx="10080336" cy="905164"/>
          </a:xfrm>
          <a:prstGeom prst="rect">
            <a:avLst/>
          </a:prstGeom>
          <a:gradFill>
            <a:gsLst>
              <a:gs pos="26000">
                <a:schemeClr val="accent5">
                  <a:lumMod val="5000"/>
                  <a:lumOff val="95000"/>
                </a:schemeClr>
              </a:gs>
              <a:gs pos="56000">
                <a:schemeClr val="accent5">
                  <a:lumMod val="45000"/>
                  <a:lumOff val="55000"/>
                </a:schemeClr>
              </a:gs>
              <a:gs pos="8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Analyses and Flood Forecasting Methodology</a:t>
            </a:r>
          </a:p>
        </p:txBody>
      </p:sp>
      <p:sp>
        <p:nvSpPr>
          <p:cNvPr id="89" name="Rectangle 2">
            <a:extLst>
              <a:ext uri="{FF2B5EF4-FFF2-40B4-BE49-F238E27FC236}">
                <a16:creationId xmlns:a16="http://schemas.microsoft.com/office/drawing/2014/main" id="{B3D77CB5-9161-29D9-BC8D-716B133A3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7648" y="9495"/>
            <a:ext cx="2723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1C350A3-250B-A93D-20CE-6D44861B150F}"/>
              </a:ext>
            </a:extLst>
          </p:cNvPr>
          <p:cNvSpPr/>
          <p:nvPr/>
        </p:nvSpPr>
        <p:spPr>
          <a:xfrm>
            <a:off x="227710" y="1413012"/>
            <a:ext cx="5898770" cy="1746748"/>
          </a:xfrm>
          <a:custGeom>
            <a:avLst/>
            <a:gdLst>
              <a:gd name="connsiteX0" fmla="*/ 0 w 3175068"/>
              <a:gd name="connsiteY0" fmla="*/ 0 h 1938797"/>
              <a:gd name="connsiteX1" fmla="*/ 3175068 w 3175068"/>
              <a:gd name="connsiteY1" fmla="*/ 0 h 1938797"/>
              <a:gd name="connsiteX2" fmla="*/ 3175068 w 3175068"/>
              <a:gd name="connsiteY2" fmla="*/ 1679897 h 1938797"/>
              <a:gd name="connsiteX3" fmla="*/ 2916168 w 3175068"/>
              <a:gd name="connsiteY3" fmla="*/ 1938797 h 1938797"/>
              <a:gd name="connsiteX4" fmla="*/ 258900 w 3175068"/>
              <a:gd name="connsiteY4" fmla="*/ 1938797 h 1938797"/>
              <a:gd name="connsiteX5" fmla="*/ 0 w 3175068"/>
              <a:gd name="connsiteY5" fmla="*/ 1679897 h 193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68" h="1938797">
                <a:moveTo>
                  <a:pt x="0" y="0"/>
                </a:moveTo>
                <a:lnTo>
                  <a:pt x="3175068" y="0"/>
                </a:lnTo>
                <a:lnTo>
                  <a:pt x="3175068" y="1679897"/>
                </a:lnTo>
                <a:cubicBezTo>
                  <a:pt x="3175068" y="1822884"/>
                  <a:pt x="3059155" y="1938797"/>
                  <a:pt x="2916168" y="1938797"/>
                </a:cubicBezTo>
                <a:lnTo>
                  <a:pt x="258900" y="1938797"/>
                </a:lnTo>
                <a:cubicBezTo>
                  <a:pt x="115913" y="1938797"/>
                  <a:pt x="0" y="1822884"/>
                  <a:pt x="0" y="1679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05740" rtlCol="0" anchor="ctr">
            <a:no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Hourly streamflow data will be collected from  stream gauges.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Rainfall and air temperature data will be collected from weather stations.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2A8485D2-2F96-2320-3A6C-6EF93D887824}"/>
              </a:ext>
            </a:extLst>
          </p:cNvPr>
          <p:cNvSpPr/>
          <p:nvPr/>
        </p:nvSpPr>
        <p:spPr>
          <a:xfrm>
            <a:off x="227710" y="970851"/>
            <a:ext cx="5898768" cy="429117"/>
          </a:xfrm>
          <a:custGeom>
            <a:avLst/>
            <a:gdLst>
              <a:gd name="connsiteX0" fmla="*/ 258900 w 3175068"/>
              <a:gd name="connsiteY0" fmla="*/ 0 h 593547"/>
              <a:gd name="connsiteX1" fmla="*/ 2916168 w 3175068"/>
              <a:gd name="connsiteY1" fmla="*/ 0 h 593547"/>
              <a:gd name="connsiteX2" fmla="*/ 3175068 w 3175068"/>
              <a:gd name="connsiteY2" fmla="*/ 258900 h 593547"/>
              <a:gd name="connsiteX3" fmla="*/ 3175068 w 3175068"/>
              <a:gd name="connsiteY3" fmla="*/ 593547 h 593547"/>
              <a:gd name="connsiteX4" fmla="*/ 0 w 3175068"/>
              <a:gd name="connsiteY4" fmla="*/ 593547 h 593547"/>
              <a:gd name="connsiteX5" fmla="*/ 0 w 3175068"/>
              <a:gd name="connsiteY5" fmla="*/ 258900 h 593547"/>
              <a:gd name="connsiteX6" fmla="*/ 258900 w 3175068"/>
              <a:gd name="connsiteY6" fmla="*/ 0 h 59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068" h="593547">
                <a:moveTo>
                  <a:pt x="258900" y="0"/>
                </a:moveTo>
                <a:lnTo>
                  <a:pt x="2916168" y="0"/>
                </a:lnTo>
                <a:cubicBezTo>
                  <a:pt x="3059155" y="0"/>
                  <a:pt x="3175068" y="115913"/>
                  <a:pt x="3175068" y="258900"/>
                </a:cubicBezTo>
                <a:lnTo>
                  <a:pt x="3175068" y="593547"/>
                </a:lnTo>
                <a:lnTo>
                  <a:pt x="0" y="593547"/>
                </a:lnTo>
                <a:lnTo>
                  <a:pt x="0" y="258900"/>
                </a:lnTo>
                <a:cubicBezTo>
                  <a:pt x="0" y="115913"/>
                  <a:pt x="115913" y="0"/>
                  <a:pt x="2589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274320" rtlCol="0" anchor="ctr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Sources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23F05BDA-491D-82C4-501F-02CCB3CB1B4B}"/>
              </a:ext>
            </a:extLst>
          </p:cNvPr>
          <p:cNvSpPr/>
          <p:nvPr/>
        </p:nvSpPr>
        <p:spPr>
          <a:xfrm>
            <a:off x="6207761" y="970851"/>
            <a:ext cx="5898770" cy="442161"/>
          </a:xfrm>
          <a:custGeom>
            <a:avLst/>
            <a:gdLst>
              <a:gd name="connsiteX0" fmla="*/ 258900 w 3175068"/>
              <a:gd name="connsiteY0" fmla="*/ 0 h 593547"/>
              <a:gd name="connsiteX1" fmla="*/ 2916168 w 3175068"/>
              <a:gd name="connsiteY1" fmla="*/ 0 h 593547"/>
              <a:gd name="connsiteX2" fmla="*/ 3175068 w 3175068"/>
              <a:gd name="connsiteY2" fmla="*/ 258900 h 593547"/>
              <a:gd name="connsiteX3" fmla="*/ 3175068 w 3175068"/>
              <a:gd name="connsiteY3" fmla="*/ 593547 h 593547"/>
              <a:gd name="connsiteX4" fmla="*/ 0 w 3175068"/>
              <a:gd name="connsiteY4" fmla="*/ 593547 h 593547"/>
              <a:gd name="connsiteX5" fmla="*/ 0 w 3175068"/>
              <a:gd name="connsiteY5" fmla="*/ 258900 h 593547"/>
              <a:gd name="connsiteX6" fmla="*/ 258900 w 3175068"/>
              <a:gd name="connsiteY6" fmla="*/ 0 h 59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068" h="593547">
                <a:moveTo>
                  <a:pt x="258900" y="0"/>
                </a:moveTo>
                <a:lnTo>
                  <a:pt x="2916168" y="0"/>
                </a:lnTo>
                <a:cubicBezTo>
                  <a:pt x="3059155" y="0"/>
                  <a:pt x="3175068" y="115913"/>
                  <a:pt x="3175068" y="258900"/>
                </a:cubicBezTo>
                <a:lnTo>
                  <a:pt x="3175068" y="593547"/>
                </a:lnTo>
                <a:lnTo>
                  <a:pt x="0" y="593547"/>
                </a:lnTo>
                <a:lnTo>
                  <a:pt x="0" y="258900"/>
                </a:lnTo>
                <a:cubicBezTo>
                  <a:pt x="0" y="115913"/>
                  <a:pt x="115913" y="0"/>
                  <a:pt x="2589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274320" rtlCol="0" anchor="ctr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Gap-Filling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E00B420-BC81-7DF0-D99B-4CECEF52A5E0}"/>
              </a:ext>
            </a:extLst>
          </p:cNvPr>
          <p:cNvSpPr/>
          <p:nvPr/>
        </p:nvSpPr>
        <p:spPr>
          <a:xfrm>
            <a:off x="3113149" y="3750181"/>
            <a:ext cx="6173091" cy="1749874"/>
          </a:xfrm>
          <a:custGeom>
            <a:avLst/>
            <a:gdLst>
              <a:gd name="connsiteX0" fmla="*/ 0 w 3175068"/>
              <a:gd name="connsiteY0" fmla="*/ 0 h 1938797"/>
              <a:gd name="connsiteX1" fmla="*/ 3175068 w 3175068"/>
              <a:gd name="connsiteY1" fmla="*/ 0 h 1938797"/>
              <a:gd name="connsiteX2" fmla="*/ 3175068 w 3175068"/>
              <a:gd name="connsiteY2" fmla="*/ 1679897 h 1938797"/>
              <a:gd name="connsiteX3" fmla="*/ 2916168 w 3175068"/>
              <a:gd name="connsiteY3" fmla="*/ 1938797 h 1938797"/>
              <a:gd name="connsiteX4" fmla="*/ 258900 w 3175068"/>
              <a:gd name="connsiteY4" fmla="*/ 1938797 h 1938797"/>
              <a:gd name="connsiteX5" fmla="*/ 0 w 3175068"/>
              <a:gd name="connsiteY5" fmla="*/ 1679897 h 193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68" h="1938797">
                <a:moveTo>
                  <a:pt x="0" y="0"/>
                </a:moveTo>
                <a:lnTo>
                  <a:pt x="3175068" y="0"/>
                </a:lnTo>
                <a:lnTo>
                  <a:pt x="3175068" y="1679897"/>
                </a:lnTo>
                <a:cubicBezTo>
                  <a:pt x="3175068" y="1822884"/>
                  <a:pt x="3059155" y="1938797"/>
                  <a:pt x="2916168" y="1938797"/>
                </a:cubicBezTo>
                <a:lnTo>
                  <a:pt x="258900" y="1938797"/>
                </a:lnTo>
                <a:cubicBezTo>
                  <a:pt x="115913" y="1938797"/>
                  <a:pt x="0" y="1822884"/>
                  <a:pt x="0" y="1679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05740" rtlCol="0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machine learning approaches will be applied to forecast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1-5 hours ahead and 1-2 days ahead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streamflow for each river.</a:t>
            </a:r>
          </a:p>
          <a:p>
            <a:pPr algn="ctr"/>
            <a:endParaRPr lang="en-US" sz="2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8145AB0-A9BD-8473-59AA-04A489A0062C}"/>
              </a:ext>
            </a:extLst>
          </p:cNvPr>
          <p:cNvSpPr/>
          <p:nvPr/>
        </p:nvSpPr>
        <p:spPr>
          <a:xfrm>
            <a:off x="3090491" y="3321064"/>
            <a:ext cx="6195749" cy="429117"/>
          </a:xfrm>
          <a:custGeom>
            <a:avLst/>
            <a:gdLst>
              <a:gd name="connsiteX0" fmla="*/ 258900 w 3175068"/>
              <a:gd name="connsiteY0" fmla="*/ 0 h 593547"/>
              <a:gd name="connsiteX1" fmla="*/ 2916168 w 3175068"/>
              <a:gd name="connsiteY1" fmla="*/ 0 h 593547"/>
              <a:gd name="connsiteX2" fmla="*/ 3175068 w 3175068"/>
              <a:gd name="connsiteY2" fmla="*/ 258900 h 593547"/>
              <a:gd name="connsiteX3" fmla="*/ 3175068 w 3175068"/>
              <a:gd name="connsiteY3" fmla="*/ 593547 h 593547"/>
              <a:gd name="connsiteX4" fmla="*/ 0 w 3175068"/>
              <a:gd name="connsiteY4" fmla="*/ 593547 h 593547"/>
              <a:gd name="connsiteX5" fmla="*/ 0 w 3175068"/>
              <a:gd name="connsiteY5" fmla="*/ 258900 h 593547"/>
              <a:gd name="connsiteX6" fmla="*/ 258900 w 3175068"/>
              <a:gd name="connsiteY6" fmla="*/ 0 h 59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068" h="593547">
                <a:moveTo>
                  <a:pt x="258900" y="0"/>
                </a:moveTo>
                <a:lnTo>
                  <a:pt x="2916168" y="0"/>
                </a:lnTo>
                <a:cubicBezTo>
                  <a:pt x="3059155" y="0"/>
                  <a:pt x="3175068" y="115913"/>
                  <a:pt x="3175068" y="258900"/>
                </a:cubicBezTo>
                <a:lnTo>
                  <a:pt x="3175068" y="593547"/>
                </a:lnTo>
                <a:lnTo>
                  <a:pt x="0" y="593547"/>
                </a:lnTo>
                <a:lnTo>
                  <a:pt x="0" y="258900"/>
                </a:lnTo>
                <a:cubicBezTo>
                  <a:pt x="0" y="115913"/>
                  <a:pt x="115913" y="0"/>
                  <a:pt x="25890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274320" rtlCol="0" anchor="ctr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 Techniques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4DD7112-DAAA-8114-FA99-A1CAE29041B2}"/>
              </a:ext>
            </a:extLst>
          </p:cNvPr>
          <p:cNvSpPr txBox="1"/>
          <p:nvPr/>
        </p:nvSpPr>
        <p:spPr>
          <a:xfrm>
            <a:off x="207389" y="5572520"/>
            <a:ext cx="11632186" cy="1158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Deep learning models will be used because they can effectively handle time-series data to fill the gaps.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Machine learning models </a:t>
            </a:r>
            <a:r>
              <a:rPr lang="en-GB" sz="20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will be utilized for flood forecasting because of their robustness.</a:t>
            </a:r>
          </a:p>
        </p:txBody>
      </p:sp>
      <p:sp>
        <p:nvSpPr>
          <p:cNvPr id="16" name="Freeform: Shape 63">
            <a:extLst>
              <a:ext uri="{FF2B5EF4-FFF2-40B4-BE49-F238E27FC236}">
                <a16:creationId xmlns:a16="http://schemas.microsoft.com/office/drawing/2014/main" id="{91C350A3-250B-A93D-20CE-6D44861B150F}"/>
              </a:ext>
            </a:extLst>
          </p:cNvPr>
          <p:cNvSpPr/>
          <p:nvPr/>
        </p:nvSpPr>
        <p:spPr>
          <a:xfrm>
            <a:off x="6207761" y="1413012"/>
            <a:ext cx="5898770" cy="1746748"/>
          </a:xfrm>
          <a:custGeom>
            <a:avLst/>
            <a:gdLst>
              <a:gd name="connsiteX0" fmla="*/ 0 w 3175068"/>
              <a:gd name="connsiteY0" fmla="*/ 0 h 1938797"/>
              <a:gd name="connsiteX1" fmla="*/ 3175068 w 3175068"/>
              <a:gd name="connsiteY1" fmla="*/ 0 h 1938797"/>
              <a:gd name="connsiteX2" fmla="*/ 3175068 w 3175068"/>
              <a:gd name="connsiteY2" fmla="*/ 1679897 h 1938797"/>
              <a:gd name="connsiteX3" fmla="*/ 2916168 w 3175068"/>
              <a:gd name="connsiteY3" fmla="*/ 1938797 h 1938797"/>
              <a:gd name="connsiteX4" fmla="*/ 258900 w 3175068"/>
              <a:gd name="connsiteY4" fmla="*/ 1938797 h 1938797"/>
              <a:gd name="connsiteX5" fmla="*/ 0 w 3175068"/>
              <a:gd name="connsiteY5" fmla="*/ 1679897 h 193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68" h="1938797">
                <a:moveTo>
                  <a:pt x="0" y="0"/>
                </a:moveTo>
                <a:lnTo>
                  <a:pt x="3175068" y="0"/>
                </a:lnTo>
                <a:lnTo>
                  <a:pt x="3175068" y="1679897"/>
                </a:lnTo>
                <a:cubicBezTo>
                  <a:pt x="3175068" y="1822884"/>
                  <a:pt x="3059155" y="1938797"/>
                  <a:pt x="2916168" y="1938797"/>
                </a:cubicBezTo>
                <a:lnTo>
                  <a:pt x="258900" y="1938797"/>
                </a:lnTo>
                <a:cubicBezTo>
                  <a:pt x="115913" y="1938797"/>
                  <a:pt x="0" y="1822884"/>
                  <a:pt x="0" y="1679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05740" rtlCol="0" anchor="ctr">
            <a:no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Gaps in streamflow data of each river will be filled based on neighbouring rivers data using deep learning models.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7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1D79AA-4776-D294-B435-8156A3DA88F0}"/>
              </a:ext>
            </a:extLst>
          </p:cNvPr>
          <p:cNvSpPr/>
          <p:nvPr/>
        </p:nvSpPr>
        <p:spPr>
          <a:xfrm>
            <a:off x="679408" y="0"/>
            <a:ext cx="10245754" cy="514351"/>
          </a:xfrm>
          <a:prstGeom prst="rect">
            <a:avLst/>
          </a:prstGeom>
          <a:gradFill>
            <a:gsLst>
              <a:gs pos="26000">
                <a:schemeClr val="accent5">
                  <a:lumMod val="5000"/>
                  <a:lumOff val="95000"/>
                </a:schemeClr>
              </a:gs>
              <a:gs pos="56000">
                <a:schemeClr val="accent5">
                  <a:lumMod val="45000"/>
                  <a:lumOff val="55000"/>
                </a:schemeClr>
              </a:gs>
              <a:gs pos="8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1-day ahead streamflow forecasts for five streams</a:t>
            </a:r>
          </a:p>
        </p:txBody>
      </p:sp>
      <p:sp>
        <p:nvSpPr>
          <p:cNvPr id="89" name="Rectangle 2">
            <a:extLst>
              <a:ext uri="{FF2B5EF4-FFF2-40B4-BE49-F238E27FC236}">
                <a16:creationId xmlns:a16="http://schemas.microsoft.com/office/drawing/2014/main" id="{B3D77CB5-9161-29D9-BC8D-716B133A3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04"/>
            <a:ext cx="3663696" cy="31150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30" y="524887"/>
            <a:ext cx="3645408" cy="3115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08" y="524883"/>
            <a:ext cx="3669792" cy="31150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135" y="3642245"/>
            <a:ext cx="3273552" cy="28334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9" y="3649460"/>
            <a:ext cx="3352800" cy="2819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84FF66-97A5-7E76-9E96-E793F984B119}"/>
              </a:ext>
            </a:extLst>
          </p:cNvPr>
          <p:cNvSpPr txBox="1"/>
          <p:nvPr/>
        </p:nvSpPr>
        <p:spPr>
          <a:xfrm>
            <a:off x="557765" y="6488668"/>
            <a:ext cx="11006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Machine learning model was trained with data from 2016-2020 and tested from 2021-2022.</a:t>
            </a:r>
          </a:p>
        </p:txBody>
      </p:sp>
    </p:spTree>
    <p:extLst>
      <p:ext uri="{BB962C8B-B14F-4D97-AF65-F5344CB8AC3E}">
        <p14:creationId xmlns:p14="http://schemas.microsoft.com/office/powerpoint/2010/main" val="13279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1D79AA-4776-D294-B435-8156A3DA88F0}"/>
              </a:ext>
            </a:extLst>
          </p:cNvPr>
          <p:cNvSpPr/>
          <p:nvPr/>
        </p:nvSpPr>
        <p:spPr>
          <a:xfrm>
            <a:off x="861910" y="161945"/>
            <a:ext cx="10245754" cy="753221"/>
          </a:xfrm>
          <a:prstGeom prst="rect">
            <a:avLst/>
          </a:prstGeom>
          <a:gradFill>
            <a:gsLst>
              <a:gs pos="26000">
                <a:schemeClr val="accent5">
                  <a:lumMod val="5000"/>
                  <a:lumOff val="95000"/>
                </a:schemeClr>
              </a:gs>
              <a:gs pos="56000">
                <a:schemeClr val="accent5">
                  <a:lumMod val="45000"/>
                  <a:lumOff val="55000"/>
                </a:schemeClr>
              </a:gs>
              <a:gs pos="8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1- to 4-hours ahead streamflow forecasts for </a:t>
            </a:r>
            <a:r>
              <a:rPr lang="en-GB" sz="2100" dirty="0" err="1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Fagaitua</a:t>
            </a:r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100" dirty="0">
              <a:solidFill>
                <a:srgbClr val="3741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ectangle 2">
            <a:extLst>
              <a:ext uri="{FF2B5EF4-FFF2-40B4-BE49-F238E27FC236}">
                <a16:creationId xmlns:a16="http://schemas.microsoft.com/office/drawing/2014/main" id="{B3D77CB5-9161-29D9-BC8D-716B133A3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D57940-1B14-F277-245E-8671B20CCE3C}"/>
              </a:ext>
            </a:extLst>
          </p:cNvPr>
          <p:cNvSpPr txBox="1"/>
          <p:nvPr/>
        </p:nvSpPr>
        <p:spPr>
          <a:xfrm>
            <a:off x="1405102" y="3531163"/>
            <a:ext cx="11811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1-hr-ahead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52FF94-0719-B2E7-14EA-71014A492E13}"/>
              </a:ext>
            </a:extLst>
          </p:cNvPr>
          <p:cNvSpPr txBox="1"/>
          <p:nvPr/>
        </p:nvSpPr>
        <p:spPr>
          <a:xfrm>
            <a:off x="5978010" y="3552363"/>
            <a:ext cx="11811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2-hr-ahead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E4E11E-21F1-E928-1152-F1CBAF1F7497}"/>
              </a:ext>
            </a:extLst>
          </p:cNvPr>
          <p:cNvSpPr txBox="1"/>
          <p:nvPr/>
        </p:nvSpPr>
        <p:spPr>
          <a:xfrm>
            <a:off x="1286039" y="6464408"/>
            <a:ext cx="11811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3-hr-ahead</a:t>
            </a:r>
            <a:endParaRPr lang="en-GB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D61374-FC75-BB79-7295-1A5A1118E02F}"/>
              </a:ext>
            </a:extLst>
          </p:cNvPr>
          <p:cNvSpPr txBox="1"/>
          <p:nvPr/>
        </p:nvSpPr>
        <p:spPr>
          <a:xfrm>
            <a:off x="5978009" y="6519446"/>
            <a:ext cx="11811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4-hr-ahead</a:t>
            </a:r>
            <a:endParaRPr lang="en-GB" sz="1600" dirty="0"/>
          </a:p>
        </p:txBody>
      </p:sp>
      <p:pic>
        <p:nvPicPr>
          <p:cNvPr id="4" name="Picture 3" descr="A red and blue dotted graph&#10;&#10;Description automatically generated">
            <a:extLst>
              <a:ext uri="{FF2B5EF4-FFF2-40B4-BE49-F238E27FC236}">
                <a16:creationId xmlns:a16="http://schemas.microsoft.com/office/drawing/2014/main" id="{0DF7713E-C603-6063-5471-BA14CA21E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0" y="961898"/>
            <a:ext cx="3785801" cy="2520689"/>
          </a:xfrm>
          <a:prstGeom prst="rect">
            <a:avLst/>
          </a:prstGeom>
        </p:spPr>
      </p:pic>
      <p:pic>
        <p:nvPicPr>
          <p:cNvPr id="6" name="Picture 5" descr="A red and blue dotted graph&#10;&#10;Description automatically generated">
            <a:extLst>
              <a:ext uri="{FF2B5EF4-FFF2-40B4-BE49-F238E27FC236}">
                <a16:creationId xmlns:a16="http://schemas.microsoft.com/office/drawing/2014/main" id="{7D6F1825-9312-55C2-F557-B62A1D103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797" y="1002579"/>
            <a:ext cx="3785801" cy="2523867"/>
          </a:xfrm>
          <a:prstGeom prst="rect">
            <a:avLst/>
          </a:prstGeom>
        </p:spPr>
      </p:pic>
      <p:pic>
        <p:nvPicPr>
          <p:cNvPr id="8" name="Picture 7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D7C4F4BA-B165-E99F-D2D9-4906E17B1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9" y="3940541"/>
            <a:ext cx="3785801" cy="2523867"/>
          </a:xfrm>
          <a:prstGeom prst="rect">
            <a:avLst/>
          </a:prstGeom>
        </p:spPr>
      </p:pic>
      <p:pic>
        <p:nvPicPr>
          <p:cNvPr id="12" name="Picture 11" descr="A graph of a graph of a train test&#10;&#10;Description automatically generated with medium confidence">
            <a:extLst>
              <a:ext uri="{FF2B5EF4-FFF2-40B4-BE49-F238E27FC236}">
                <a16:creationId xmlns:a16="http://schemas.microsoft.com/office/drawing/2014/main" id="{73C75CAB-CD23-C01B-77D7-9C10BAC16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581" y="3987286"/>
            <a:ext cx="3810017" cy="25400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07D25-63C2-3BD1-79AC-242F6A60790D}"/>
              </a:ext>
            </a:extLst>
          </p:cNvPr>
          <p:cNvSpPr txBox="1"/>
          <p:nvPr/>
        </p:nvSpPr>
        <p:spPr>
          <a:xfrm>
            <a:off x="8534400" y="1383685"/>
            <a:ext cx="3605764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Machine learning model was trained with data from 2016-2020 and tested from 2021-2022.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1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 this study, we used 5 years to train the model.</a:t>
            </a:r>
          </a:p>
          <a:p>
            <a:pPr algn="just"/>
            <a:endParaRPr lang="en-US" sz="21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Results will be better in next years because we will have more training data.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1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 general,  forecasts will be more accurate, the more we have data to train the model.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1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1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8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1D79AA-4776-D294-B435-8156A3DA88F0}"/>
              </a:ext>
            </a:extLst>
          </p:cNvPr>
          <p:cNvSpPr/>
          <p:nvPr/>
        </p:nvSpPr>
        <p:spPr>
          <a:xfrm>
            <a:off x="769908" y="44103"/>
            <a:ext cx="10245754" cy="905164"/>
          </a:xfrm>
          <a:prstGeom prst="rect">
            <a:avLst/>
          </a:prstGeom>
          <a:gradFill>
            <a:gsLst>
              <a:gs pos="26000">
                <a:schemeClr val="accent5">
                  <a:lumMod val="5000"/>
                  <a:lumOff val="95000"/>
                </a:schemeClr>
              </a:gs>
              <a:gs pos="56000">
                <a:schemeClr val="accent5">
                  <a:lumMod val="45000"/>
                  <a:lumOff val="55000"/>
                </a:schemeClr>
              </a:gs>
              <a:gs pos="8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1- to 4-hours ahead streamflow forecasts for </a:t>
            </a:r>
            <a:r>
              <a:rPr lang="en-GB" sz="2100" dirty="0" err="1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Fagasa</a:t>
            </a:r>
            <a:endParaRPr lang="en-GB" sz="2100" dirty="0">
              <a:solidFill>
                <a:srgbClr val="3741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ectangle 2">
            <a:extLst>
              <a:ext uri="{FF2B5EF4-FFF2-40B4-BE49-F238E27FC236}">
                <a16:creationId xmlns:a16="http://schemas.microsoft.com/office/drawing/2014/main" id="{B3D77CB5-9161-29D9-BC8D-716B133A3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D57940-1B14-F277-245E-8671B20CCE3C}"/>
              </a:ext>
            </a:extLst>
          </p:cNvPr>
          <p:cNvSpPr txBox="1"/>
          <p:nvPr/>
        </p:nvSpPr>
        <p:spPr>
          <a:xfrm>
            <a:off x="1363711" y="3520307"/>
            <a:ext cx="11811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1-hr-ahead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52FF94-0719-B2E7-14EA-71014A492E13}"/>
              </a:ext>
            </a:extLst>
          </p:cNvPr>
          <p:cNvSpPr txBox="1"/>
          <p:nvPr/>
        </p:nvSpPr>
        <p:spPr>
          <a:xfrm>
            <a:off x="5530274" y="3526446"/>
            <a:ext cx="11811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2-hr-ahead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E4E11E-21F1-E928-1152-F1CBAF1F7497}"/>
              </a:ext>
            </a:extLst>
          </p:cNvPr>
          <p:cNvSpPr txBox="1"/>
          <p:nvPr/>
        </p:nvSpPr>
        <p:spPr>
          <a:xfrm>
            <a:off x="1236217" y="6492129"/>
            <a:ext cx="11811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3-hr-ahead</a:t>
            </a:r>
            <a:endParaRPr lang="en-GB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D61374-FC75-BB79-7295-1A5A1118E02F}"/>
              </a:ext>
            </a:extLst>
          </p:cNvPr>
          <p:cNvSpPr txBox="1"/>
          <p:nvPr/>
        </p:nvSpPr>
        <p:spPr>
          <a:xfrm>
            <a:off x="5741288" y="6528114"/>
            <a:ext cx="11811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4-hr-ahead</a:t>
            </a:r>
            <a:endParaRPr lang="en-GB" sz="1600" dirty="0"/>
          </a:p>
        </p:txBody>
      </p:sp>
      <p:pic>
        <p:nvPicPr>
          <p:cNvPr id="3" name="Picture 2" descr="A graph of a graph showing a red and blue line&#10;&#10;Description automatically generated with medium confidence">
            <a:extLst>
              <a:ext uri="{FF2B5EF4-FFF2-40B4-BE49-F238E27FC236}">
                <a16:creationId xmlns:a16="http://schemas.microsoft.com/office/drawing/2014/main" id="{1F0A9AF3-AE92-62B2-8EEA-E08D883C1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1" y="1002641"/>
            <a:ext cx="3785617" cy="2523744"/>
          </a:xfrm>
          <a:prstGeom prst="rect">
            <a:avLst/>
          </a:prstGeom>
        </p:spPr>
      </p:pic>
      <p:pic>
        <p:nvPicPr>
          <p:cNvPr id="7" name="Picture 6" descr="A graph of a graph of a train test&#10;&#10;Description automatically generated with medium confidence">
            <a:extLst>
              <a:ext uri="{FF2B5EF4-FFF2-40B4-BE49-F238E27FC236}">
                <a16:creationId xmlns:a16="http://schemas.microsoft.com/office/drawing/2014/main" id="{92955DD9-F7A6-EC6F-D243-E9EA95EE8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1" y="4003553"/>
            <a:ext cx="3785616" cy="2523744"/>
          </a:xfrm>
          <a:prstGeom prst="rect">
            <a:avLst/>
          </a:prstGeom>
        </p:spPr>
      </p:pic>
      <p:pic>
        <p:nvPicPr>
          <p:cNvPr id="10" name="Picture 9" descr="A graph of a graph showing a red and blue line&#10;&#10;Description automatically generated with medium confidence">
            <a:extLst>
              <a:ext uri="{FF2B5EF4-FFF2-40B4-BE49-F238E27FC236}">
                <a16:creationId xmlns:a16="http://schemas.microsoft.com/office/drawing/2014/main" id="{4A0BCD58-F650-AFFB-A1EA-F19F2BC8A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52" y="4016741"/>
            <a:ext cx="3785616" cy="2523744"/>
          </a:xfrm>
          <a:prstGeom prst="rect">
            <a:avLst/>
          </a:prstGeom>
        </p:spPr>
      </p:pic>
      <p:pic>
        <p:nvPicPr>
          <p:cNvPr id="17" name="Picture 16" descr="A graph of a graph of a train test&#10;&#10;Description automatically generated with medium confidence">
            <a:extLst>
              <a:ext uri="{FF2B5EF4-FFF2-40B4-BE49-F238E27FC236}">
                <a16:creationId xmlns:a16="http://schemas.microsoft.com/office/drawing/2014/main" id="{D2667789-C10D-B1AE-1539-1509428CB8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74" y="1018543"/>
            <a:ext cx="3785616" cy="2523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0DCD1A-DF6E-3934-8CBE-A785BA8AB4C6}"/>
              </a:ext>
            </a:extLst>
          </p:cNvPr>
          <p:cNvSpPr txBox="1"/>
          <p:nvPr/>
        </p:nvSpPr>
        <p:spPr>
          <a:xfrm>
            <a:off x="8156017" y="1043987"/>
            <a:ext cx="384553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Machine learning model was trained with data from 2016-2020 and tested from 2021-2022.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 this study, we used 5 years to train the model.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 real-time flood forecast syste</a:t>
            </a:r>
            <a:r>
              <a:rPr lang="en-US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m, data from 2016-2023 (8 years) will be used to train the model, which will definitely improve the results.</a:t>
            </a:r>
            <a:endParaRPr lang="en-US" sz="18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5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12048</TotalTime>
  <Words>914</Words>
  <Application>Microsoft Office PowerPoint</Application>
  <PresentationFormat>Widescreen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arial, sans-serif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mahdi</dc:creator>
  <cp:lastModifiedBy>Casey TeBeest</cp:lastModifiedBy>
  <cp:revision>147</cp:revision>
  <dcterms:created xsi:type="dcterms:W3CDTF">2021-07-25T13:11:04Z</dcterms:created>
  <dcterms:modified xsi:type="dcterms:W3CDTF">2023-09-27T18:59:51Z</dcterms:modified>
</cp:coreProperties>
</file>