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916A6-47C8-A6E1-5247-68BD17F840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E21709-660F-D564-5CFF-2E75275BA6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396ED-0D5B-1037-D0F1-BF42CD0D5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75665-3CF4-4A10-889E-214F90553570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87DB2-F73E-C9C6-6531-C99B5E9FF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E27C4-ED58-715B-07A9-1DD58772A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89D80-4B7F-450D-A528-E3AB8416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519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9F216-10A8-4FCF-AF60-456F57C1D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F35A8E-C839-7D27-6BA4-F45AD1C505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FDE59-8F36-6B97-3B98-7B22BF2AC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75665-3CF4-4A10-889E-214F90553570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92B17-9A1F-FB37-A662-FDAAC46C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36CAB-1A91-3E0C-5349-95C961701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89D80-4B7F-450D-A528-E3AB8416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62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24392E-7C2C-57F0-FB86-03BA769E1D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2DC31-59F5-2CC9-FEEF-2603743948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BA41F-C625-6D58-1FA9-57D1EE3A6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75665-3CF4-4A10-889E-214F90553570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B0F80-BFFE-E3A8-6423-B8CD086E3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559AF-20A8-2F59-775D-3D2CD385B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89D80-4B7F-450D-A528-E3AB8416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53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785C7-B25A-F883-DFC6-F1C7A2A36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22F2E-BCA8-A4C3-C1C8-F0881F5957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208B93-6FF0-968D-517F-1B09B495B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75665-3CF4-4A10-889E-214F90553570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8ACF0-9443-A99B-9234-CC05EC11A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468CF-9237-0162-0993-31B49AB3E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89D80-4B7F-450D-A528-E3AB8416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2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E6026-66E4-DC58-8D50-94F555FC9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660106-CC92-061A-0D9E-3EBBB10F3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4FF3C-9284-7599-163F-75913DFE5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75665-3CF4-4A10-889E-214F90553570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6548C-7009-53D6-ACF9-2D12A9F7D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3FBF7-815E-F103-A8E3-897607B5F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89D80-4B7F-450D-A528-E3AB8416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10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ABFA7-3D8F-06CA-1163-88D25D27A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1ABEE-17CE-423E-BAB6-C3E79AA96C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E6B000-AB02-BCCC-7BE0-F5B84A4C2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A00459-CE10-86BE-A269-9DCC590A3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75665-3CF4-4A10-889E-214F90553570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839AA1-AE2A-1949-951D-B53A8592A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E97EE6-2419-376E-2FBD-7E3527AF1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89D80-4B7F-450D-A528-E3AB8416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49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9E549-762B-CA3F-713D-583DDE386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60E5A6-2B11-9081-ADE9-71C05BFBB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672201-32E6-9A20-3F93-D4E541F8D2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6C25F3-D080-A709-0968-6067F0DAA8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29B34B-55CD-86FE-6B8A-7FCE09585A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FC57AC-631E-2872-C914-6F10DC5FB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75665-3CF4-4A10-889E-214F90553570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D6D317-2801-851C-0E91-CBB931459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78D246-CF50-D311-137F-8D3CE479C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89D80-4B7F-450D-A528-E3AB8416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3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C4014-7B54-7C27-E1B2-4A6903F21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D119C2-2DEF-7293-19FE-9B47A9F02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75665-3CF4-4A10-889E-214F90553570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9DC95C-0124-14F7-E089-680126FDF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0740F3-D201-718E-DF28-211B0FD6D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89D80-4B7F-450D-A528-E3AB8416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18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9A9772-53A5-8178-A02E-B3B574713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75665-3CF4-4A10-889E-214F90553570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D62502-CD28-543A-0CDC-89E8A4B1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6A9F18-A46B-204F-1B33-22BFF8A60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89D80-4B7F-450D-A528-E3AB8416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14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CD45A-6BF8-B52D-FA03-63C2FE8CB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6A09C-B3DE-FD2F-85DD-E06F2643B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155FF5-7AB1-0D19-2910-F9BC55686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1F9E77-F9CA-DAD3-ECB3-D1ADA8E18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75665-3CF4-4A10-889E-214F90553570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0D5CDF-7998-8F3D-4F9A-C4A583360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FAB539-2679-633D-A457-C3764656A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89D80-4B7F-450D-A528-E3AB8416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434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507A0-4D75-FA5D-893A-0E21E35FA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6510EA-5A4A-535A-EADD-D1490FC486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7D8D9F-A6AB-2396-4668-31DBBDD42D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CD908-B3B0-8BB1-B1F6-8F8FA5AE7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75665-3CF4-4A10-889E-214F90553570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4090FC-2D03-AA7D-68B4-75CE136CA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D42CEF-460A-B336-BE4D-DAA1E9992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89D80-4B7F-450D-A528-E3AB8416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052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5BAB15-BEF3-449A-90DA-192A9F48D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0F95EA-90EE-0093-786B-6341BA764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799E9C-2BF0-9BAC-CD6D-4BF9B83807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75665-3CF4-4A10-889E-214F90553570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D0674-C54F-3749-A096-0B9B541D5C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C4A85B-15C6-6482-1670-64B11B41C9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89D80-4B7F-450D-A528-E3AB8416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362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holding a green world map&#10;&#10;Description automatically generated">
            <a:extLst>
              <a:ext uri="{FF2B5EF4-FFF2-40B4-BE49-F238E27FC236}">
                <a16:creationId xmlns:a16="http://schemas.microsoft.com/office/drawing/2014/main" id="{374333CA-397D-DCB8-7220-541E20F9D2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1" t="7209" r="20719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8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645C26-D308-EA69-DA65-2CDD32F3C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433988" cy="2937046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4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4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4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400" b="1" dirty="0">
                <a:latin typeface="Aharoni" panose="02010803020104030203" pitchFamily="2" charset="-79"/>
                <a:cs typeface="Aharoni" panose="02010803020104030203" pitchFamily="2" charset="-79"/>
              </a:rPr>
              <a:t>CLIMATE CHANGE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ECB8A2-39B1-40DD-1DB9-378D0391BE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169" y="4250563"/>
            <a:ext cx="4877311" cy="2126791"/>
          </a:xfrm>
        </p:spPr>
        <p:txBody>
          <a:bodyPr>
            <a:normAutofit/>
          </a:bodyPr>
          <a:lstStyle/>
          <a:p>
            <a:r>
              <a:rPr lang="en-US" sz="2000" b="1" dirty="0"/>
              <a:t>DISASTER MANAGEMENT TRAINING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b="1" dirty="0"/>
              <a:t>Governor Resilience Office</a:t>
            </a: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35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4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7EE584-1D2B-F853-D0B3-474008A26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865" y="568517"/>
            <a:ext cx="5248221" cy="106720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ANTICIPATIVE</a:t>
            </a:r>
          </a:p>
        </p:txBody>
      </p:sp>
      <p:grpSp>
        <p:nvGrpSpPr>
          <p:cNvPr id="57" name="Group 46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013E2-5EF6-82E9-5826-66C2119FB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820369"/>
            <a:ext cx="521717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FORESIGHT - ENVISION </a:t>
            </a:r>
          </a:p>
          <a:p>
            <a:r>
              <a:rPr lang="en-US" dirty="0">
                <a:solidFill>
                  <a:schemeClr val="bg1"/>
                </a:solidFill>
              </a:rPr>
              <a:t>At peace like a dove, and be wise as a serpent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READING SIGNS OF THE TIME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Scientific findings and cultural / indigenous wisdom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1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1556A1D-ED5D-4CBB-7D11-D63240C87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99" y="1515003"/>
            <a:ext cx="5460065" cy="494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59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Quad 6">
            <a:extLst>
              <a:ext uri="{FF2B5EF4-FFF2-40B4-BE49-F238E27FC236}">
                <a16:creationId xmlns:a16="http://schemas.microsoft.com/office/drawing/2014/main" id="{2887B7C8-9C86-9C03-F089-5B91C0DFB457}"/>
              </a:ext>
            </a:extLst>
          </p:cNvPr>
          <p:cNvSpPr/>
          <p:nvPr/>
        </p:nvSpPr>
        <p:spPr>
          <a:xfrm>
            <a:off x="2625970" y="679939"/>
            <a:ext cx="6670431" cy="4923692"/>
          </a:xfrm>
          <a:prstGeom prst="quadArrow">
            <a:avLst>
              <a:gd name="adj1" fmla="val 4881"/>
              <a:gd name="adj2" fmla="val 5119"/>
              <a:gd name="adj3" fmla="val 22500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4D0F922-4E8C-ACCD-DEA2-CE80D3396301}"/>
              </a:ext>
            </a:extLst>
          </p:cNvPr>
          <p:cNvSpPr/>
          <p:nvPr/>
        </p:nvSpPr>
        <p:spPr>
          <a:xfrm>
            <a:off x="4003796" y="2192216"/>
            <a:ext cx="3909280" cy="190170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PROACTIVE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41848BB-E160-5E63-C98E-C7542834B8FD}"/>
              </a:ext>
            </a:extLst>
          </p:cNvPr>
          <p:cNvSpPr/>
          <p:nvPr/>
        </p:nvSpPr>
        <p:spPr>
          <a:xfrm>
            <a:off x="4692343" y="205154"/>
            <a:ext cx="2532185" cy="37513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PLAN AHEAD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CD4C6C4-FF17-C2D0-5286-FCBC2B22F6C3}"/>
              </a:ext>
            </a:extLst>
          </p:cNvPr>
          <p:cNvSpPr/>
          <p:nvPr/>
        </p:nvSpPr>
        <p:spPr>
          <a:xfrm>
            <a:off x="9361242" y="2690445"/>
            <a:ext cx="2625969" cy="902677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BE PREPARED FOR THE EFFECTS OF CLIMATE CHANGE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1E06A4C-482E-3B06-55EC-A66FABEA75A4}"/>
              </a:ext>
            </a:extLst>
          </p:cNvPr>
          <p:cNvSpPr/>
          <p:nvPr/>
        </p:nvSpPr>
        <p:spPr>
          <a:xfrm>
            <a:off x="4437184" y="5656385"/>
            <a:ext cx="3317631" cy="48064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INITIATE AWARENESS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DA26432-12B9-1805-0373-9EECC4A5A873}"/>
              </a:ext>
            </a:extLst>
          </p:cNvPr>
          <p:cNvSpPr/>
          <p:nvPr/>
        </p:nvSpPr>
        <p:spPr>
          <a:xfrm>
            <a:off x="339969" y="2933700"/>
            <a:ext cx="2221160" cy="41616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INSPIRE CHANGE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202AB5-239C-2439-149A-6FFA662D1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343" y="3914545"/>
            <a:ext cx="3078762" cy="228061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72F670-EB37-3CD0-E7B7-A21F56402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9563" y="3914545"/>
            <a:ext cx="3078763" cy="228061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5EC68C-2488-A42E-CA99-4F254469D4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69" t="3676" r="10962"/>
          <a:stretch/>
        </p:blipFill>
        <p:spPr>
          <a:xfrm>
            <a:off x="8510127" y="340082"/>
            <a:ext cx="3088199" cy="199292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A33507-12B9-3009-36AD-25F6A8D27E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10" y="355700"/>
            <a:ext cx="3078763" cy="233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4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holding a globe&#10;&#10;Description automatically generated">
            <a:extLst>
              <a:ext uri="{FF2B5EF4-FFF2-40B4-BE49-F238E27FC236}">
                <a16:creationId xmlns:a16="http://schemas.microsoft.com/office/drawing/2014/main" id="{BE6166FE-11E0-99F2-BB75-F6D3CFFBD6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2170" r="10053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1C7606-E515-E62D-9D76-BDF0F28AD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rgbClr val="FF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ACTIVE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6E9D78-F1DF-991B-E5C2-E4B90E1F6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288697" cy="454854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3500" b="1" dirty="0">
                <a:solidFill>
                  <a:srgbClr val="FFFFFF"/>
                </a:solidFill>
              </a:rPr>
              <a:t>Climate Adaptation and Mitigation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Actions for Climate Resilience and Sustainability - for every disaster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Outreach Programs and Projects to: Schools, Villages, Churches, and Communities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Nature-based Solutions – Green and Gray Projects [Food security, renewable energy,  biodiversity and security, infrastructure, </a:t>
            </a:r>
            <a:r>
              <a:rPr lang="en-US" dirty="0" err="1">
                <a:solidFill>
                  <a:srgbClr val="FFFFFF"/>
                </a:solidFill>
              </a:rPr>
              <a:t>etc</a:t>
            </a:r>
            <a:r>
              <a:rPr lang="en-US" dirty="0">
                <a:solidFill>
                  <a:srgbClr val="FFFFFF"/>
                </a:solidFill>
              </a:rPr>
              <a:t>…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325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1AE30-51DB-F7FA-B4AE-924A1B8A4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453" y="431252"/>
            <a:ext cx="10515600" cy="901416"/>
          </a:xfrm>
        </p:spPr>
        <p:txBody>
          <a:bodyPr anchor="b">
            <a:normAutofit/>
          </a:bodyPr>
          <a:lstStyle/>
          <a:p>
            <a:pPr algn="ctr"/>
            <a:r>
              <a:rPr lang="en-US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PREVENTIVE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55B566-10C7-AD60-A91F-7CFDB44D57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48" y="1841613"/>
            <a:ext cx="4216893" cy="458513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D1A3B7-C498-B8D8-2891-85647A89C708}"/>
              </a:ext>
            </a:extLst>
          </p:cNvPr>
          <p:cNvSpPr txBox="1"/>
          <p:nvPr/>
        </p:nvSpPr>
        <p:spPr>
          <a:xfrm>
            <a:off x="5122416" y="2150300"/>
            <a:ext cx="66848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b="1" dirty="0"/>
              <a:t>Save oneself and Save the earth</a:t>
            </a:r>
          </a:p>
          <a:p>
            <a:r>
              <a:rPr lang="en-US" sz="2800" b="1" dirty="0"/>
              <a:t>2. Take Precautious Measures</a:t>
            </a:r>
          </a:p>
          <a:p>
            <a:r>
              <a:rPr lang="en-US" sz="2800" b="1" dirty="0"/>
              <a:t>3. Prevention is better than cure</a:t>
            </a:r>
          </a:p>
        </p:txBody>
      </p:sp>
      <p:pic>
        <p:nvPicPr>
          <p:cNvPr id="3" name="Graphic 1">
            <a:extLst>
              <a:ext uri="{FF2B5EF4-FFF2-40B4-BE49-F238E27FC236}">
                <a16:creationId xmlns:a16="http://schemas.microsoft.com/office/drawing/2014/main" id="{C7EDDE63-9F03-E70E-CF66-AEA254E723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49047" y="3496206"/>
            <a:ext cx="6298961" cy="293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811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6037CF-7EB2-6780-D55A-7547B7752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067" y="701869"/>
            <a:ext cx="10706308" cy="859003"/>
          </a:xfrm>
        </p:spPr>
        <p:txBody>
          <a:bodyPr anchor="b">
            <a:normAutofit/>
          </a:bodyPr>
          <a:lstStyle/>
          <a:p>
            <a:pPr algn="ctr"/>
            <a:r>
              <a:rPr lang="en-US" sz="54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RECOVERY</a:t>
            </a:r>
          </a:p>
        </p:txBody>
      </p:sp>
      <p:sp>
        <p:nvSpPr>
          <p:cNvPr id="4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7663D9A3-BEEF-F355-4FCE-78C1B19A3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909771"/>
            <a:ext cx="4855198" cy="3828380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Addressing root causes of climate crisis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Impactful engagement in climate crisis prevention programs and projects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Utilizing the best available science and technology</a:t>
            </a:r>
          </a:p>
          <a:p>
            <a:endParaRPr lang="en-US" sz="2200" dirty="0"/>
          </a:p>
          <a:p>
            <a:r>
              <a:rPr lang="en-US" sz="2200" dirty="0"/>
              <a:t>Reducing global emissions – not crossing the threshold of 1.5*C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4B6D78-74D7-BD40-60D3-9E6CCF638C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8" r="25739" b="-1"/>
          <a:stretch/>
        </p:blipFill>
        <p:spPr>
          <a:xfrm>
            <a:off x="5313225" y="1690882"/>
            <a:ext cx="6878775" cy="4860838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1558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EA906-8D67-2953-3237-3C69734CC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RESTORATIVE</a:t>
            </a:r>
            <a:endParaRPr lang="en-A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7CCB6-D619-9FBB-00F7-5FB9ABF5D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5891073" cy="516731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Dealing with climate crisis as an intersecting one – web of life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Efficient and transformative life-systems</a:t>
            </a:r>
          </a:p>
          <a:p>
            <a:endParaRPr lang="en-US" dirty="0"/>
          </a:p>
          <a:p>
            <a:r>
              <a:rPr lang="en-US" dirty="0"/>
              <a:t>Build resilience on a territorial / national scale – address all climate issues transcending boundaries – </a:t>
            </a:r>
          </a:p>
          <a:p>
            <a:endParaRPr lang="en-US" dirty="0"/>
          </a:p>
          <a:p>
            <a:r>
              <a:rPr lang="en-US" dirty="0"/>
              <a:t>Respect of unique cultural values and diversity in building a sustainable territory now and for the coming generations.</a:t>
            </a:r>
            <a:endParaRPr lang="en-A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1D484E-9D7F-E7FC-23B7-E590C0B8F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273" y="1690688"/>
            <a:ext cx="4510225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433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392</TotalTime>
  <Words>211</Words>
  <Application>Microsoft Office PowerPoint</Application>
  <PresentationFormat>Widescreen</PresentationFormat>
  <Paragraphs>50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ADLaM Display</vt:lpstr>
      <vt:lpstr>Aharoni</vt:lpstr>
      <vt:lpstr>Arial</vt:lpstr>
      <vt:lpstr>Calibri</vt:lpstr>
      <vt:lpstr>Calibri Light</vt:lpstr>
      <vt:lpstr>Office Theme</vt:lpstr>
      <vt:lpstr>   CLIMATE CHANGE</vt:lpstr>
      <vt:lpstr>ANTICIPATIVE</vt:lpstr>
      <vt:lpstr>PowerPoint Presentation</vt:lpstr>
      <vt:lpstr>ACTIVE </vt:lpstr>
      <vt:lpstr>PREVENTIVE</vt:lpstr>
      <vt:lpstr>RECOVERY</vt:lpstr>
      <vt:lpstr>RESTORATIVE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 CHANGE</dc:title>
  <dc:creator>Celestine Mao</dc:creator>
  <cp:lastModifiedBy>Amaamalele Tofaeono</cp:lastModifiedBy>
  <cp:revision>10</cp:revision>
  <dcterms:created xsi:type="dcterms:W3CDTF">2023-09-25T03:44:39Z</dcterms:created>
  <dcterms:modified xsi:type="dcterms:W3CDTF">2023-09-25T22:36:49Z</dcterms:modified>
</cp:coreProperties>
</file>