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nva Sans" panose="020B0604020202020204" charset="0"/>
      <p:regular r:id="rId20"/>
    </p:embeddedFont>
    <p:embeddedFont>
      <p:font typeface="Canva Sans Bold" panose="020B0604020202020204" charset="0"/>
      <p:regular r:id="rId21"/>
    </p:embeddedFont>
    <p:embeddedFont>
      <p:font typeface="Jonathan" panose="020B0604020202020204" charset="0"/>
      <p:regular r:id="rId22"/>
    </p:embeddedFont>
    <p:embeddedFont>
      <p:font typeface="League Spartan" panose="020B0604020202020204" charset="0"/>
      <p:regular r:id="rId23"/>
    </p:embeddedFont>
    <p:embeddedFont>
      <p:font typeface="Montserrat" panose="00000500000000000000" pitchFamily="2" charset="0"/>
      <p:regular r:id="rId24"/>
    </p:embeddedFont>
    <p:embeddedFont>
      <p:font typeface="Montserrat Bold" panose="00000800000000000000" charset="0"/>
      <p:regular r:id="rId25"/>
    </p:embeddedFont>
    <p:embeddedFont>
      <p:font typeface="Quicksand" panose="020B0604020202020204" charset="0"/>
      <p:regular r:id="rId26"/>
    </p:embeddedFont>
    <p:embeddedFont>
      <p:font typeface="Roboto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15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106" y="367536"/>
            <a:ext cx="6785043" cy="3915383"/>
            <a:chOff x="0" y="0"/>
            <a:chExt cx="9046723" cy="52205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6539" b="16539"/>
            <a:stretch>
              <a:fillRect/>
            </a:stretch>
          </p:blipFill>
          <p:spPr>
            <a:xfrm>
              <a:off x="0" y="0"/>
              <a:ext cx="5777149" cy="52205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3081" r="13081"/>
            <a:stretch>
              <a:fillRect/>
            </a:stretch>
          </p:blipFill>
          <p:spPr>
            <a:xfrm>
              <a:off x="6158149" y="0"/>
              <a:ext cx="2888574" cy="522051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7454808" y="367536"/>
            <a:ext cx="8122596" cy="3915383"/>
            <a:chOff x="0" y="0"/>
            <a:chExt cx="10830128" cy="5220511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0830128" cy="5220511"/>
            </a:xfrm>
            <a:prstGeom prst="rect">
              <a:avLst/>
            </a:prstGeom>
            <a:solidFill>
              <a:srgbClr val="5C373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853629" y="367536"/>
            <a:ext cx="1951867" cy="3915383"/>
            <a:chOff x="0" y="0"/>
            <a:chExt cx="2602489" cy="5220511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2602489" cy="5220511"/>
            </a:xfrm>
            <a:prstGeom prst="rect">
              <a:avLst/>
            </a:prstGeom>
            <a:solidFill>
              <a:srgbClr val="CD794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96235" y="5124714"/>
            <a:ext cx="17495529" cy="263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2C302E"/>
                </a:solidFill>
                <a:latin typeface="Quicksand"/>
              </a:rPr>
              <a:t>A SESE UTA, IA TONU TAI</a:t>
            </a:r>
          </a:p>
          <a:p>
            <a:pPr algn="ctr">
              <a:lnSpc>
                <a:spcPts val="5800"/>
              </a:lnSpc>
            </a:pPr>
            <a:r>
              <a:rPr lang="en-US" sz="5800">
                <a:solidFill>
                  <a:srgbClr val="2C302E"/>
                </a:solidFill>
                <a:latin typeface="Quicksand"/>
              </a:rPr>
              <a:t> LOCAL GOVERNMENT MANAGEMENT FOR CLIMATE ADAPTIVE PRACTICES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10299" y="8383318"/>
            <a:ext cx="643196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C302E"/>
                </a:solidFill>
                <a:latin typeface="Montserrat"/>
              </a:rPr>
              <a:t>A presentation by: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99789" y="8947674"/>
            <a:ext cx="9252988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2C302E"/>
                </a:solidFill>
                <a:latin typeface="Montserrat"/>
              </a:rPr>
              <a:t>Casuallen I. Atuatasi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9106" y="86867"/>
            <a:ext cx="643196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2C302E"/>
                </a:solidFill>
                <a:latin typeface="Canva Sans"/>
              </a:rPr>
              <a:t>Coral Reef Bleaching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6235" y="4279637"/>
            <a:ext cx="717414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2C302E"/>
                </a:solidFill>
                <a:latin typeface="Canva Sans"/>
              </a:rPr>
              <a:t>December 2014                                                        February 2015                                  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70627" y="2436523"/>
            <a:ext cx="13708378" cy="7488201"/>
          </a:xfrm>
          <a:custGeom>
            <a:avLst/>
            <a:gdLst/>
            <a:ahLst/>
            <a:cxnLst/>
            <a:rect l="l" t="t" r="r" b="b"/>
            <a:pathLst>
              <a:path w="13708378" h="7488201">
                <a:moveTo>
                  <a:pt x="0" y="0"/>
                </a:moveTo>
                <a:lnTo>
                  <a:pt x="13708378" y="0"/>
                </a:lnTo>
                <a:lnTo>
                  <a:pt x="13708378" y="7488202"/>
                </a:lnTo>
                <a:lnTo>
                  <a:pt x="0" y="748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370627" y="1391373"/>
            <a:ext cx="13546746" cy="97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League Spartan"/>
              </a:rPr>
              <a:t>FINDINGS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2888" y="3092223"/>
            <a:ext cx="13708378" cy="6454361"/>
          </a:xfrm>
          <a:custGeom>
            <a:avLst/>
            <a:gdLst/>
            <a:ahLst/>
            <a:cxnLst/>
            <a:rect l="l" t="t" r="r" b="b"/>
            <a:pathLst>
              <a:path w="13708378" h="6454361">
                <a:moveTo>
                  <a:pt x="0" y="0"/>
                </a:moveTo>
                <a:lnTo>
                  <a:pt x="13708378" y="0"/>
                </a:lnTo>
                <a:lnTo>
                  <a:pt x="13708378" y="6454361"/>
                </a:lnTo>
                <a:lnTo>
                  <a:pt x="0" y="6454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370627" y="919886"/>
            <a:ext cx="13546746" cy="192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League Spartan"/>
              </a:rPr>
              <a:t>APPLYING FRAMEWORK TO FINDINGS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97894" y="376947"/>
            <a:ext cx="8025319" cy="9533106"/>
            <a:chOff x="0" y="0"/>
            <a:chExt cx="10700426" cy="127108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646" b="2646"/>
            <a:stretch>
              <a:fillRect/>
            </a:stretch>
          </p:blipFill>
          <p:spPr>
            <a:xfrm>
              <a:off x="0" y="0"/>
              <a:ext cx="10700426" cy="6164904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6545904"/>
              <a:ext cx="5159713" cy="6164904"/>
            </a:xfrm>
            <a:prstGeom prst="rect">
              <a:avLst/>
            </a:prstGeom>
            <a:solidFill>
              <a:srgbClr val="5C37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AutoShape 5"/>
            <p:cNvSpPr/>
            <p:nvPr/>
          </p:nvSpPr>
          <p:spPr>
            <a:xfrm>
              <a:off x="5540713" y="6545904"/>
              <a:ext cx="5159713" cy="6164904"/>
            </a:xfrm>
            <a:prstGeom prst="rect">
              <a:avLst/>
            </a:prstGeom>
            <a:solidFill>
              <a:srgbClr val="FFC87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44191" y="1518058"/>
            <a:ext cx="8699809" cy="82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</a:pPr>
            <a:r>
              <a:rPr lang="en-US" sz="6150">
                <a:solidFill>
                  <a:srgbClr val="2C302E"/>
                </a:solidFill>
                <a:latin typeface="League Spartan"/>
              </a:rPr>
              <a:t>RECOMMENDATIONS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9706" y="2407378"/>
            <a:ext cx="9273946" cy="1780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323" lvl="1" indent="-366661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Climate Change Education</a:t>
            </a:r>
          </a:p>
          <a:p>
            <a:pPr marL="733323" lvl="1" indent="-366661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Governance Education</a:t>
            </a:r>
          </a:p>
          <a:p>
            <a:pPr marL="733323" lvl="1" indent="-366661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Piecing Fragmented Policy Actions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4191" y="5732190"/>
            <a:ext cx="8699809" cy="82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</a:pPr>
            <a:r>
              <a:rPr lang="en-US" sz="6150">
                <a:solidFill>
                  <a:srgbClr val="2C302E"/>
                </a:solidFill>
                <a:latin typeface="League Spartan"/>
              </a:rPr>
              <a:t>TODAY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9706" y="6621826"/>
            <a:ext cx="9273946" cy="2380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323" lvl="1" indent="-366661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Governor’s Resilience Office</a:t>
            </a:r>
          </a:p>
          <a:p>
            <a:pPr marL="733323" lvl="1" indent="-366661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Inclusive decision-making process</a:t>
            </a:r>
          </a:p>
          <a:p>
            <a:pPr marL="733323" lvl="1" indent="-366661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Increased policy action and attention on climate change issues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73737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9426" y="342561"/>
            <a:ext cx="17878574" cy="10056698"/>
          </a:xfrm>
          <a:custGeom>
            <a:avLst/>
            <a:gdLst/>
            <a:ahLst/>
            <a:cxnLst/>
            <a:rect l="l" t="t" r="r" b="b"/>
            <a:pathLst>
              <a:path w="17878574" h="10056698">
                <a:moveTo>
                  <a:pt x="0" y="0"/>
                </a:moveTo>
                <a:lnTo>
                  <a:pt x="17878574" y="0"/>
                </a:lnTo>
                <a:lnTo>
                  <a:pt x="17878574" y="10056698"/>
                </a:lnTo>
                <a:lnTo>
                  <a:pt x="0" y="100566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6" b="-20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65167" y="455073"/>
            <a:ext cx="14965321" cy="1355443"/>
            <a:chOff x="0" y="0"/>
            <a:chExt cx="19953761" cy="1807257"/>
          </a:xfrm>
        </p:grpSpPr>
        <p:sp>
          <p:nvSpPr>
            <p:cNvPr id="4" name="TextBox 4"/>
            <p:cNvSpPr txBox="1"/>
            <p:nvPr/>
          </p:nvSpPr>
          <p:spPr>
            <a:xfrm>
              <a:off x="0" y="800782"/>
              <a:ext cx="19953761" cy="100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93"/>
                </a:lnSpc>
              </a:pPr>
              <a:r>
                <a:rPr lang="en-US" sz="4875" spc="487">
                  <a:solidFill>
                    <a:srgbClr val="FFFFFF"/>
                  </a:solidFill>
                  <a:latin typeface="League Spartan"/>
                </a:rPr>
                <a:t>AS THE SEA LEVELS RISE, SO WILL WE!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953761" cy="567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75"/>
                </a:lnSpc>
              </a:pPr>
              <a:r>
                <a:rPr lang="en-US" sz="2700" spc="270">
                  <a:solidFill>
                    <a:srgbClr val="FFFFFF"/>
                  </a:solidFill>
                  <a:latin typeface="Roboto Bold"/>
                </a:rPr>
                <a:t>A SALA UTA, IA TONU TAI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29366" y="6866806"/>
            <a:ext cx="3306591" cy="2757002"/>
            <a:chOff x="0" y="0"/>
            <a:chExt cx="4408788" cy="367600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4408788" cy="3676002"/>
            </a:xfrm>
            <a:prstGeom prst="rect">
              <a:avLst/>
            </a:prstGeom>
            <a:solidFill>
              <a:srgbClr val="5C37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081884" y="6690596"/>
            <a:ext cx="11177416" cy="2933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020"/>
              </a:lnSpc>
            </a:pPr>
            <a:r>
              <a:rPr lang="en-US" sz="22020">
                <a:solidFill>
                  <a:srgbClr val="2C302E"/>
                </a:solidFill>
                <a:latin typeface="Jonathan"/>
              </a:rPr>
              <a:t>Questions?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042733" y="671678"/>
            <a:ext cx="6993224" cy="5956596"/>
            <a:chOff x="0" y="0"/>
            <a:chExt cx="9324298" cy="7942128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4471649" cy="7942128"/>
            </a:xfrm>
            <a:prstGeom prst="rect">
              <a:avLst/>
            </a:prstGeom>
            <a:solidFill>
              <a:srgbClr val="C8BE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4852649" y="0"/>
              <a:ext cx="4471649" cy="3780564"/>
            </a:xfrm>
            <a:prstGeom prst="rect">
              <a:avLst/>
            </a:prstGeom>
            <a:solidFill>
              <a:srgbClr val="FFC8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8"/>
            <p:cNvSpPr/>
            <p:nvPr/>
          </p:nvSpPr>
          <p:spPr>
            <a:xfrm>
              <a:off x="4852649" y="4161564"/>
              <a:ext cx="4471649" cy="3780564"/>
            </a:xfrm>
            <a:prstGeom prst="rect">
              <a:avLst/>
            </a:prstGeom>
            <a:solidFill>
              <a:srgbClr val="FFA57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35460" y="347549"/>
            <a:ext cx="5399428" cy="959898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5460" y="9917957"/>
            <a:ext cx="2725564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2C302E"/>
                </a:solidFill>
                <a:latin typeface="Canva Sans"/>
              </a:rPr>
              <a:t>Matafao Elementary,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511" y="267511"/>
            <a:ext cx="7295745" cy="9679021"/>
            <a:chOff x="0" y="0"/>
            <a:chExt cx="9727660" cy="1290536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4673330" cy="12905362"/>
            </a:xfrm>
            <a:prstGeom prst="rect">
              <a:avLst/>
            </a:prstGeom>
            <a:solidFill>
              <a:srgbClr val="CD7949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8935" r="28935"/>
            <a:stretch>
              <a:fillRect/>
            </a:stretch>
          </p:blipFill>
          <p:spPr>
            <a:xfrm>
              <a:off x="5054330" y="0"/>
              <a:ext cx="4673330" cy="626218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1175" r="21175"/>
            <a:stretch>
              <a:fillRect/>
            </a:stretch>
          </p:blipFill>
          <p:spPr>
            <a:xfrm>
              <a:off x="5054330" y="6643181"/>
              <a:ext cx="4673330" cy="626218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8136419" y="3342494"/>
            <a:ext cx="9122881" cy="125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91"/>
              </a:lnSpc>
            </a:pPr>
            <a:r>
              <a:rPr lang="en-US" sz="9491">
                <a:solidFill>
                  <a:srgbClr val="2C302E"/>
                </a:solidFill>
                <a:latin typeface="League Spartan"/>
              </a:rPr>
              <a:t>OVERVIEW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36419" y="4635590"/>
            <a:ext cx="9641339" cy="5664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2"/>
              </a:lnSpc>
            </a:pPr>
            <a:r>
              <a:rPr lang="en-US" sz="3396" spc="125">
                <a:solidFill>
                  <a:srgbClr val="2C302E"/>
                </a:solidFill>
                <a:latin typeface="Montserrat"/>
              </a:rPr>
              <a:t>Introduction</a:t>
            </a:r>
          </a:p>
          <a:p>
            <a:pPr>
              <a:lnSpc>
                <a:spcPts val="5672"/>
              </a:lnSpc>
            </a:pPr>
            <a:r>
              <a:rPr lang="en-US" sz="3396" spc="125">
                <a:solidFill>
                  <a:srgbClr val="2C302E"/>
                </a:solidFill>
                <a:latin typeface="Montserrat"/>
              </a:rPr>
              <a:t>Problem/Purpose/Research Question</a:t>
            </a:r>
          </a:p>
          <a:p>
            <a:pPr>
              <a:lnSpc>
                <a:spcPts val="5672"/>
              </a:lnSpc>
            </a:pPr>
            <a:r>
              <a:rPr lang="en-US" sz="3396" spc="125">
                <a:solidFill>
                  <a:srgbClr val="2C302E"/>
                </a:solidFill>
                <a:latin typeface="Montserrat"/>
              </a:rPr>
              <a:t>Theoretical Framework</a:t>
            </a:r>
          </a:p>
          <a:p>
            <a:pPr>
              <a:lnSpc>
                <a:spcPts val="5672"/>
              </a:lnSpc>
            </a:pPr>
            <a:r>
              <a:rPr lang="en-US" sz="3396" spc="125">
                <a:solidFill>
                  <a:srgbClr val="2C302E"/>
                </a:solidFill>
                <a:latin typeface="Montserrat"/>
              </a:rPr>
              <a:t>Literature Review</a:t>
            </a:r>
          </a:p>
          <a:p>
            <a:pPr>
              <a:lnSpc>
                <a:spcPts val="5672"/>
              </a:lnSpc>
            </a:pPr>
            <a:r>
              <a:rPr lang="en-US" sz="3396" spc="125">
                <a:solidFill>
                  <a:srgbClr val="2C302E"/>
                </a:solidFill>
                <a:latin typeface="Montserrat"/>
              </a:rPr>
              <a:t>Findings</a:t>
            </a:r>
          </a:p>
          <a:p>
            <a:pPr>
              <a:lnSpc>
                <a:spcPts val="5672"/>
              </a:lnSpc>
            </a:pPr>
            <a:r>
              <a:rPr lang="en-US" sz="3396" spc="125">
                <a:solidFill>
                  <a:srgbClr val="2C302E"/>
                </a:solidFill>
                <a:latin typeface="Montserrat"/>
              </a:rPr>
              <a:t>Recommendations - Policy Actions Today</a:t>
            </a:r>
          </a:p>
          <a:p>
            <a:pPr>
              <a:lnSpc>
                <a:spcPts val="5672"/>
              </a:lnSpc>
            </a:pPr>
            <a:r>
              <a:rPr lang="en-US" sz="3396" spc="125">
                <a:solidFill>
                  <a:srgbClr val="2C302E"/>
                </a:solidFill>
                <a:latin typeface="Montserrat"/>
              </a:rPr>
              <a:t>Future Research</a:t>
            </a:r>
          </a:p>
          <a:p>
            <a:pPr>
              <a:lnSpc>
                <a:spcPts val="5672"/>
              </a:lnSpc>
            </a:pPr>
            <a:endParaRPr lang="en-US" sz="3396" spc="125">
              <a:solidFill>
                <a:srgbClr val="2C302E"/>
              </a:solidFill>
              <a:latin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59799" y="4964147"/>
            <a:ext cx="2716709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2C302E"/>
                </a:solidFill>
                <a:latin typeface="Canva Sans"/>
              </a:rPr>
              <a:t>Tsunami 2009, </a:t>
            </a:r>
            <a:r>
              <a:rPr lang="en-US" sz="1400" dirty="0" err="1">
                <a:solidFill>
                  <a:srgbClr val="2C302E"/>
                </a:solidFill>
                <a:latin typeface="Canva Sans"/>
              </a:rPr>
              <a:t>Fagatogo</a:t>
            </a:r>
            <a:r>
              <a:rPr lang="en-US" sz="1400" dirty="0">
                <a:solidFill>
                  <a:srgbClr val="2C302E"/>
                </a:solidFill>
                <a:latin typeface="Canva Sans"/>
              </a:rPr>
              <a:t> Village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70896" y="9917957"/>
            <a:ext cx="2521148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2C302E"/>
                </a:solidFill>
                <a:latin typeface="Canva Sans"/>
              </a:rPr>
              <a:t>Sea Level Rise, Nu’uuli Village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511" y="657092"/>
            <a:ext cx="8346896" cy="9289440"/>
            <a:chOff x="0" y="0"/>
            <a:chExt cx="11129195" cy="12385920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rcRect l="11260" r="11260"/>
            <a:stretch>
              <a:fillRect/>
            </a:stretch>
          </p:blipFill>
          <p:spPr>
            <a:xfrm>
              <a:off x="0" y="0"/>
              <a:ext cx="5374098" cy="12385920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5755098" y="0"/>
              <a:ext cx="5374098" cy="6002460"/>
            </a:xfrm>
            <a:prstGeom prst="rect">
              <a:avLst/>
            </a:prstGeom>
            <a:solidFill>
              <a:srgbClr val="FFC8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AutoShape 5"/>
            <p:cNvSpPr/>
            <p:nvPr/>
          </p:nvSpPr>
          <p:spPr>
            <a:xfrm>
              <a:off x="5755098" y="6383460"/>
              <a:ext cx="5374098" cy="6002460"/>
            </a:xfrm>
            <a:prstGeom prst="rect">
              <a:avLst/>
            </a:prstGeom>
            <a:solidFill>
              <a:srgbClr val="CD794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843075" y="3162980"/>
            <a:ext cx="8699809" cy="97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League Spartan"/>
              </a:rPr>
              <a:t>INTRODUCTION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14407" y="4316655"/>
            <a:ext cx="8090124" cy="298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323" lvl="1" indent="-366661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Climate Change and American Samoa</a:t>
            </a:r>
          </a:p>
          <a:p>
            <a:pPr marL="1466645" lvl="2" indent="-488882" algn="just">
              <a:lnSpc>
                <a:spcPts val="4755"/>
              </a:lnSpc>
              <a:buFont typeface="Arial"/>
              <a:buChar char="⚬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Environment</a:t>
            </a:r>
          </a:p>
          <a:p>
            <a:pPr marL="1466645" lvl="2" indent="-488882" algn="just">
              <a:lnSpc>
                <a:spcPts val="4755"/>
              </a:lnSpc>
              <a:buFont typeface="Arial"/>
              <a:buChar char="⚬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Public Health</a:t>
            </a:r>
          </a:p>
          <a:p>
            <a:pPr marL="1466645" lvl="2" indent="-488882" algn="just">
              <a:lnSpc>
                <a:spcPts val="4755"/>
              </a:lnSpc>
              <a:buFont typeface="Arial"/>
              <a:buChar char="⚬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Economy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7511" y="9917957"/>
            <a:ext cx="13437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2C302E"/>
                </a:solidFill>
                <a:latin typeface="Canva Sans"/>
              </a:rPr>
              <a:t>Aunu’u,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68161" y="4746746"/>
            <a:ext cx="3174819" cy="2994666"/>
            <a:chOff x="0" y="0"/>
            <a:chExt cx="4233092" cy="399288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4233092" cy="3992888"/>
            </a:xfrm>
            <a:prstGeom prst="rect">
              <a:avLst/>
            </a:prstGeom>
            <a:solidFill>
              <a:srgbClr val="F5A8A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555265" y="4746746"/>
            <a:ext cx="3174819" cy="2994666"/>
            <a:chOff x="0" y="0"/>
            <a:chExt cx="4233092" cy="399288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4233092" cy="3992888"/>
            </a:xfrm>
            <a:prstGeom prst="rect">
              <a:avLst/>
            </a:prstGeom>
            <a:solidFill>
              <a:srgbClr val="FFC87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45020" y="4746746"/>
            <a:ext cx="3174819" cy="2994666"/>
            <a:chOff x="0" y="0"/>
            <a:chExt cx="4233092" cy="3992888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4233092" cy="3992888"/>
            </a:xfrm>
            <a:prstGeom prst="rect">
              <a:avLst/>
            </a:prstGeom>
            <a:solidFill>
              <a:srgbClr val="FFA57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6194764" y="6244079"/>
            <a:ext cx="476336" cy="476336"/>
          </a:xfrm>
          <a:custGeom>
            <a:avLst/>
            <a:gdLst/>
            <a:ahLst/>
            <a:cxnLst/>
            <a:rect l="l" t="t" r="r" b="b"/>
            <a:pathLst>
              <a:path w="476336" h="476336">
                <a:moveTo>
                  <a:pt x="0" y="0"/>
                </a:moveTo>
                <a:lnTo>
                  <a:pt x="476337" y="0"/>
                </a:lnTo>
                <a:lnTo>
                  <a:pt x="476337" y="476336"/>
                </a:lnTo>
                <a:lnTo>
                  <a:pt x="0" y="4763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434950" y="6310400"/>
            <a:ext cx="572824" cy="343694"/>
          </a:xfrm>
          <a:custGeom>
            <a:avLst/>
            <a:gdLst/>
            <a:ahLst/>
            <a:cxnLst/>
            <a:rect l="l" t="t" r="r" b="b"/>
            <a:pathLst>
              <a:path w="572824" h="343694">
                <a:moveTo>
                  <a:pt x="0" y="0"/>
                </a:moveTo>
                <a:lnTo>
                  <a:pt x="572824" y="0"/>
                </a:lnTo>
                <a:lnTo>
                  <a:pt x="572824" y="343694"/>
                </a:lnTo>
                <a:lnTo>
                  <a:pt x="0" y="343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1800776"/>
            <a:ext cx="15963189" cy="97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League Spartan"/>
              </a:rPr>
              <a:t>PROBLEM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54844" y="3059644"/>
            <a:ext cx="14910902" cy="58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5"/>
              </a:lnSpc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No Adaptive Capacity = No Resiliency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68161" y="5754494"/>
            <a:ext cx="3174819" cy="1407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5"/>
              </a:lnSpc>
            </a:pPr>
            <a:r>
              <a:rPr lang="en-US" sz="2696">
                <a:solidFill>
                  <a:srgbClr val="2C302E"/>
                </a:solidFill>
                <a:latin typeface="League Spartan"/>
              </a:rPr>
              <a:t>CLIMATE CHANGE IMPACTS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31197" y="5912628"/>
            <a:ext cx="4222955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2C302E"/>
                </a:solidFill>
                <a:latin typeface="League Spartan"/>
              </a:rPr>
              <a:t>NO ADAPTIVE CAPACITY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69724" y="5912628"/>
            <a:ext cx="4222955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2C302E"/>
                </a:solidFill>
                <a:latin typeface="League Spartan"/>
              </a:rPr>
              <a:t>NOT RESILIENT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53430" y="771799"/>
            <a:ext cx="4671738" cy="4671738"/>
          </a:xfrm>
          <a:custGeom>
            <a:avLst/>
            <a:gdLst/>
            <a:ahLst/>
            <a:cxnLst/>
            <a:rect l="l" t="t" r="r" b="b"/>
            <a:pathLst>
              <a:path w="4671738" h="4671738">
                <a:moveTo>
                  <a:pt x="0" y="0"/>
                </a:moveTo>
                <a:lnTo>
                  <a:pt x="4671739" y="0"/>
                </a:lnTo>
                <a:lnTo>
                  <a:pt x="4671739" y="4671738"/>
                </a:lnTo>
                <a:lnTo>
                  <a:pt x="0" y="4671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44191" y="3244623"/>
            <a:ext cx="8699809" cy="97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League Spartan"/>
              </a:rPr>
              <a:t>PURPOSE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9501" y="4519887"/>
            <a:ext cx="9273946" cy="1780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323" lvl="1" indent="-366661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Investigate the current regulatory framework</a:t>
            </a:r>
          </a:p>
          <a:p>
            <a:pPr marL="733323" lvl="1" indent="-366661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Uncover keys to solve social issues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4522042" y="5792444"/>
            <a:ext cx="2103127" cy="3915383"/>
            <a:chOff x="0" y="0"/>
            <a:chExt cx="2804170" cy="5220511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804170" cy="5220511"/>
            </a:xfrm>
            <a:prstGeom prst="rect">
              <a:avLst/>
            </a:prstGeom>
            <a:solidFill>
              <a:srgbClr val="FFA57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953430" y="5792444"/>
            <a:ext cx="2103127" cy="3915383"/>
            <a:chOff x="0" y="0"/>
            <a:chExt cx="2804170" cy="5220511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2804170" cy="5220511"/>
            </a:xfrm>
            <a:prstGeom prst="rect">
              <a:avLst/>
            </a:prstGeom>
            <a:solidFill>
              <a:srgbClr val="5C3733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46314" y="3136966"/>
            <a:ext cx="11286967" cy="2270304"/>
            <a:chOff x="0" y="0"/>
            <a:chExt cx="15049290" cy="302707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0588" b="20588"/>
            <a:stretch>
              <a:fillRect/>
            </a:stretch>
          </p:blipFill>
          <p:spPr>
            <a:xfrm>
              <a:off x="0" y="0"/>
              <a:ext cx="9778860" cy="3027072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10159860" y="0"/>
              <a:ext cx="4889430" cy="3027072"/>
            </a:xfrm>
            <a:prstGeom prst="rect">
              <a:avLst/>
            </a:prstGeom>
            <a:solidFill>
              <a:srgbClr val="FFC87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11863" y="1299911"/>
            <a:ext cx="11740675" cy="97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League Spartan"/>
              </a:rPr>
              <a:t>RESEARCH QUESTION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7345" y="3939428"/>
            <a:ext cx="5434451" cy="2360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7"/>
              </a:lnSpc>
            </a:pPr>
            <a:r>
              <a:rPr lang="en-US" sz="2691">
                <a:solidFill>
                  <a:srgbClr val="FF3131"/>
                </a:solidFill>
                <a:latin typeface="Montserrat Bold"/>
              </a:rPr>
              <a:t>What</a:t>
            </a:r>
            <a:r>
              <a:rPr lang="en-US" sz="2691">
                <a:solidFill>
                  <a:srgbClr val="2C302E"/>
                </a:solidFill>
                <a:latin typeface="Montserrat"/>
              </a:rPr>
              <a:t> major aspects of the current regulatory framework impact the policy actions of local policy leaders on climate change issues?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546314" y="6264172"/>
            <a:ext cx="11286967" cy="2270304"/>
            <a:chOff x="0" y="0"/>
            <a:chExt cx="15049290" cy="302707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19044" b="19044"/>
            <a:stretch>
              <a:fillRect/>
            </a:stretch>
          </p:blipFill>
          <p:spPr>
            <a:xfrm>
              <a:off x="0" y="0"/>
              <a:ext cx="9778860" cy="3027072"/>
            </a:xfrm>
            <a:prstGeom prst="rect">
              <a:avLst/>
            </a:prstGeom>
          </p:spPr>
        </p:pic>
        <p:sp>
          <p:nvSpPr>
            <p:cNvPr id="9" name="AutoShape 9"/>
            <p:cNvSpPr/>
            <p:nvPr/>
          </p:nvSpPr>
          <p:spPr>
            <a:xfrm>
              <a:off x="10159860" y="0"/>
              <a:ext cx="4889430" cy="3027072"/>
            </a:xfrm>
            <a:prstGeom prst="rect">
              <a:avLst/>
            </a:prstGeom>
            <a:solidFill>
              <a:srgbClr val="CD7949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96387" y="1976936"/>
            <a:ext cx="6562913" cy="176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6800">
                <a:solidFill>
                  <a:srgbClr val="2C302E"/>
                </a:solidFill>
                <a:latin typeface="League Spartan"/>
              </a:rPr>
              <a:t>GOVERNANCE SYSTEM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696387" y="3780126"/>
            <a:ext cx="6350787" cy="28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989" lvl="1" indent="-349994" algn="just">
              <a:lnSpc>
                <a:spcPts val="4539"/>
              </a:lnSpc>
              <a:buFont typeface="Arial"/>
              <a:buChar char="•"/>
            </a:pPr>
            <a:r>
              <a:rPr lang="en-US" sz="3242">
                <a:solidFill>
                  <a:srgbClr val="2C302E"/>
                </a:solidFill>
                <a:latin typeface="Montserrat"/>
              </a:rPr>
              <a:t>Governance Elements</a:t>
            </a:r>
          </a:p>
          <a:p>
            <a:pPr marL="699989" lvl="1" indent="-349994" algn="just">
              <a:lnSpc>
                <a:spcPts val="4539"/>
              </a:lnSpc>
              <a:buFont typeface="Arial"/>
              <a:buChar char="•"/>
            </a:pPr>
            <a:r>
              <a:rPr lang="en-US" sz="3242">
                <a:solidFill>
                  <a:srgbClr val="2C302E"/>
                </a:solidFill>
                <a:latin typeface="Montserrat"/>
              </a:rPr>
              <a:t>Power/Knowledge</a:t>
            </a:r>
          </a:p>
          <a:p>
            <a:pPr marL="699989" lvl="1" indent="-349994" algn="just">
              <a:lnSpc>
                <a:spcPts val="4539"/>
              </a:lnSpc>
              <a:buFont typeface="Arial"/>
              <a:buChar char="•"/>
            </a:pPr>
            <a:r>
              <a:rPr lang="en-US" sz="3242">
                <a:solidFill>
                  <a:srgbClr val="2C302E"/>
                </a:solidFill>
                <a:latin typeface="Montserrat"/>
              </a:rPr>
              <a:t>Institutions/Actors</a:t>
            </a:r>
          </a:p>
          <a:p>
            <a:pPr marL="699989" lvl="1" indent="-349994">
              <a:lnSpc>
                <a:spcPts val="4539"/>
              </a:lnSpc>
              <a:buFont typeface="Arial"/>
              <a:buChar char="•"/>
            </a:pPr>
            <a:r>
              <a:rPr lang="en-US" sz="3242">
                <a:solidFill>
                  <a:srgbClr val="2C302E"/>
                </a:solidFill>
                <a:latin typeface="Montserrat"/>
              </a:rPr>
              <a:t>Configurations structures recommendations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26303" y="498137"/>
            <a:ext cx="9418293" cy="9418293"/>
            <a:chOff x="0" y="0"/>
            <a:chExt cx="12557724" cy="12557724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12557724" cy="12557724"/>
              <a:chOff x="0" y="0"/>
              <a:chExt cx="2540000" cy="254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270000" y="0"/>
                <a:ext cx="1285798" cy="1333474"/>
              </a:xfrm>
              <a:custGeom>
                <a:avLst/>
                <a:gdLst/>
                <a:ahLst/>
                <a:cxnLst/>
                <a:rect l="l" t="t" r="r" b="b"/>
                <a:pathLst>
                  <a:path w="1285798" h="1333474">
                    <a:moveTo>
                      <a:pt x="0" y="0"/>
                    </a:moveTo>
                    <a:cubicBezTo>
                      <a:pt x="347841" y="0"/>
                      <a:pt x="680458" y="142671"/>
                      <a:pt x="920193" y="394703"/>
                    </a:cubicBezTo>
                    <a:cubicBezTo>
                      <a:pt x="1159929" y="646735"/>
                      <a:pt x="1285798" y="986067"/>
                      <a:pt x="1268413" y="1333474"/>
                    </a:cubicBezTo>
                    <a:lnTo>
                      <a:pt x="634206" y="1301737"/>
                    </a:lnTo>
                    <a:cubicBezTo>
                      <a:pt x="642899" y="1128034"/>
                      <a:pt x="579964" y="958368"/>
                      <a:pt x="460097" y="832352"/>
                    </a:cubicBezTo>
                    <a:cubicBezTo>
                      <a:pt x="340229" y="706336"/>
                      <a:pt x="173920" y="635000"/>
                      <a:pt x="0" y="635000"/>
                    </a:cubicBezTo>
                    <a:close/>
                  </a:path>
                </a:pathLst>
              </a:custGeom>
              <a:solidFill>
                <a:srgbClr val="CD794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1206526" y="1270000"/>
                <a:ext cx="1333474" cy="1285798"/>
              </a:xfrm>
              <a:custGeom>
                <a:avLst/>
                <a:gdLst/>
                <a:ahLst/>
                <a:cxnLst/>
                <a:rect l="l" t="t" r="r" b="b"/>
                <a:pathLst>
                  <a:path w="1333474" h="1285798">
                    <a:moveTo>
                      <a:pt x="1333474" y="0"/>
                    </a:moveTo>
                    <a:cubicBezTo>
                      <a:pt x="1333474" y="347841"/>
                      <a:pt x="1190803" y="680458"/>
                      <a:pt x="938771" y="920193"/>
                    </a:cubicBezTo>
                    <a:cubicBezTo>
                      <a:pt x="686738" y="1159929"/>
                      <a:pt x="347407" y="1285798"/>
                      <a:pt x="0" y="1268413"/>
                    </a:cubicBezTo>
                    <a:lnTo>
                      <a:pt x="31737" y="634206"/>
                    </a:lnTo>
                    <a:cubicBezTo>
                      <a:pt x="205440" y="642899"/>
                      <a:pt x="375106" y="579964"/>
                      <a:pt x="501122" y="460097"/>
                    </a:cubicBezTo>
                    <a:cubicBezTo>
                      <a:pt x="627138" y="340229"/>
                      <a:pt x="698474" y="173920"/>
                      <a:pt x="698474" y="0"/>
                    </a:cubicBezTo>
                    <a:close/>
                  </a:path>
                </a:pathLst>
              </a:custGeom>
              <a:solidFill>
                <a:srgbClr val="C8BEE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-15798" y="1206526"/>
                <a:ext cx="1285798" cy="1333474"/>
              </a:xfrm>
              <a:custGeom>
                <a:avLst/>
                <a:gdLst/>
                <a:ahLst/>
                <a:cxnLst/>
                <a:rect l="l" t="t" r="r" b="b"/>
                <a:pathLst>
                  <a:path w="1285798" h="1333474">
                    <a:moveTo>
                      <a:pt x="1285798" y="1333474"/>
                    </a:moveTo>
                    <a:cubicBezTo>
                      <a:pt x="937957" y="1333474"/>
                      <a:pt x="605340" y="1190803"/>
                      <a:pt x="365605" y="938771"/>
                    </a:cubicBezTo>
                    <a:cubicBezTo>
                      <a:pt x="125869" y="686738"/>
                      <a:pt x="0" y="347407"/>
                      <a:pt x="17385" y="0"/>
                    </a:cubicBezTo>
                    <a:lnTo>
                      <a:pt x="651592" y="31737"/>
                    </a:lnTo>
                    <a:cubicBezTo>
                      <a:pt x="642899" y="205440"/>
                      <a:pt x="705834" y="375106"/>
                      <a:pt x="825701" y="501122"/>
                    </a:cubicBezTo>
                    <a:cubicBezTo>
                      <a:pt x="945569" y="627138"/>
                      <a:pt x="1111878" y="698474"/>
                      <a:pt x="1285798" y="698474"/>
                    </a:cubicBezTo>
                    <a:close/>
                  </a:path>
                </a:pathLst>
              </a:custGeom>
              <a:solidFill>
                <a:srgbClr val="FFA57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126993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69937" h="1270000">
                    <a:moveTo>
                      <a:pt x="0" y="1270000"/>
                    </a:moveTo>
                    <a:cubicBezTo>
                      <a:pt x="0" y="568648"/>
                      <a:pt x="568521" y="70"/>
                      <a:pt x="1269873" y="0"/>
                    </a:cubicBezTo>
                    <a:lnTo>
                      <a:pt x="1269937" y="635000"/>
                    </a:lnTo>
                    <a:cubicBezTo>
                      <a:pt x="919260" y="635035"/>
                      <a:pt x="635000" y="919324"/>
                      <a:pt x="635000" y="1270000"/>
                    </a:cubicBezTo>
                    <a:close/>
                  </a:path>
                </a:pathLst>
              </a:custGeom>
              <a:solidFill>
                <a:srgbClr val="FFC8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7352003" y="3102140"/>
            <a:ext cx="2121463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C302E"/>
                </a:solidFill>
                <a:latin typeface="Canva Sans"/>
              </a:rPr>
              <a:t>ACTORS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99176" y="3102140"/>
            <a:ext cx="2223516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C302E"/>
                </a:solidFill>
                <a:latin typeface="Canva Sans"/>
              </a:rPr>
              <a:t>INSTITUTIONS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11435" y="7304121"/>
            <a:ext cx="211125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C302E"/>
                </a:solidFill>
                <a:latin typeface="Canva Sans"/>
              </a:rPr>
              <a:t>POWER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69457" y="7304121"/>
            <a:ext cx="2274543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C302E"/>
                </a:solidFill>
                <a:latin typeface="Canva Sans"/>
              </a:rPr>
              <a:t>KNOWLEDGE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38314" y="4750401"/>
            <a:ext cx="4866704" cy="82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2C302E"/>
                </a:solidFill>
                <a:latin typeface="Canva Sans Bold"/>
              </a:rPr>
              <a:t>GOVERNANCE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2306" y="291327"/>
            <a:ext cx="8214916" cy="9695898"/>
          </a:xfrm>
          <a:custGeom>
            <a:avLst/>
            <a:gdLst/>
            <a:ahLst/>
            <a:cxnLst/>
            <a:rect l="l" t="t" r="r" b="b"/>
            <a:pathLst>
              <a:path w="8214916" h="9695898">
                <a:moveTo>
                  <a:pt x="0" y="0"/>
                </a:moveTo>
                <a:lnTo>
                  <a:pt x="8214916" y="0"/>
                </a:lnTo>
                <a:lnTo>
                  <a:pt x="8214916" y="9695897"/>
                </a:lnTo>
                <a:lnTo>
                  <a:pt x="0" y="96958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44191" y="2364921"/>
            <a:ext cx="8699809" cy="192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League Spartan"/>
              </a:rPr>
              <a:t>LITERATURE REVIEW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9501" y="4519887"/>
            <a:ext cx="9273946" cy="4180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323" lvl="1" indent="-366661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Samoan Indigenous Culture, Religion, Economy and Politics have evolved</a:t>
            </a:r>
          </a:p>
          <a:p>
            <a:pPr marL="733323" lvl="1" indent="-366661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Indigenous ways impact natural resource management</a:t>
            </a:r>
          </a:p>
          <a:p>
            <a:pPr marL="733323" lvl="1" indent="-366661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Influence of external forces on indigenous culture, religion economy and politics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56390" y="2601793"/>
            <a:ext cx="12775219" cy="7287198"/>
          </a:xfrm>
          <a:custGeom>
            <a:avLst/>
            <a:gdLst/>
            <a:ahLst/>
            <a:cxnLst/>
            <a:rect l="l" t="t" r="r" b="b"/>
            <a:pathLst>
              <a:path w="12775219" h="7287198">
                <a:moveTo>
                  <a:pt x="0" y="0"/>
                </a:moveTo>
                <a:lnTo>
                  <a:pt x="12775220" y="0"/>
                </a:lnTo>
                <a:lnTo>
                  <a:pt x="12775220" y="7287198"/>
                </a:lnTo>
                <a:lnTo>
                  <a:pt x="0" y="7287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370627" y="1391373"/>
            <a:ext cx="13546746" cy="97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League Spartan"/>
              </a:rPr>
              <a:t>FINDINGS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228</Words>
  <Application>Microsoft Office PowerPoint</Application>
  <PresentationFormat>Custom</PresentationFormat>
  <Paragraphs>61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Roboto Bold</vt:lpstr>
      <vt:lpstr>Calibri</vt:lpstr>
      <vt:lpstr>Montserrat Bold</vt:lpstr>
      <vt:lpstr>Jonathan</vt:lpstr>
      <vt:lpstr>Montserrat</vt:lpstr>
      <vt:lpstr>Canva Sans</vt:lpstr>
      <vt:lpstr>League Spartan</vt:lpstr>
      <vt:lpstr>Canva Sans Bold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AtuatasiC_RS_092623</dc:title>
  <dc:creator>Casuallen Atuatasi</dc:creator>
  <cp:lastModifiedBy>Casuallen Atuatasi</cp:lastModifiedBy>
  <cp:revision>2</cp:revision>
  <dcterms:created xsi:type="dcterms:W3CDTF">2006-08-16T00:00:00Z</dcterms:created>
  <dcterms:modified xsi:type="dcterms:W3CDTF">2023-09-26T10:07:09Z</dcterms:modified>
  <dc:identifier>DAFvcTeI1Dg</dc:identifier>
</cp:coreProperties>
</file>