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Arimo Bold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Open Sans" panose="020B0606030504020204" pitchFamily="34" charset="0"/>
      <p:regular r:id="rId18"/>
    </p:embeddedFont>
    <p:embeddedFont>
      <p:font typeface="Open Sans Bold" panose="020B0806030504020204" charset="0"/>
      <p:regular r:id="rId19"/>
    </p:embeddedFont>
    <p:embeddedFont>
      <p:font typeface="Open Sauce" panose="020B0604020202020204" charset="0"/>
      <p:regular r:id="rId20"/>
    </p:embeddedFont>
    <p:embeddedFont>
      <p:font typeface="Open Sauce SemiBold 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102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517" b="-1718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56917" y="981977"/>
            <a:ext cx="859523" cy="859523"/>
          </a:xfrm>
          <a:custGeom>
            <a:avLst/>
            <a:gdLst/>
            <a:ahLst/>
            <a:cxnLst/>
            <a:rect l="l" t="t" r="r" b="b"/>
            <a:pathLst>
              <a:path w="859523" h="859523">
                <a:moveTo>
                  <a:pt x="0" y="0"/>
                </a:moveTo>
                <a:lnTo>
                  <a:pt x="859523" y="0"/>
                </a:lnTo>
                <a:lnTo>
                  <a:pt x="859523" y="859523"/>
                </a:lnTo>
                <a:lnTo>
                  <a:pt x="0" y="8595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951" b="-195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682347" y="945356"/>
            <a:ext cx="2600489" cy="896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499">
                <a:solidFill>
                  <a:srgbClr val="FFFFFF"/>
                </a:solidFill>
                <a:latin typeface="Open Sauce Light"/>
              </a:rPr>
              <a:t>US Department of the Interior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93478" y="8440016"/>
            <a:ext cx="3052849" cy="568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 spc="32">
                <a:solidFill>
                  <a:srgbClr val="FFFFFF"/>
                </a:solidFill>
                <a:latin typeface="Open Sauce"/>
              </a:rPr>
              <a:t>Presented by</a:t>
            </a:r>
          </a:p>
          <a:p>
            <a:pPr algn="l">
              <a:lnSpc>
                <a:spcPts val="2240"/>
              </a:lnSpc>
            </a:pPr>
            <a:r>
              <a:rPr lang="en-US" sz="1600" spc="32">
                <a:solidFill>
                  <a:srgbClr val="FFFFFF"/>
                </a:solidFill>
                <a:latin typeface="Open Sauce"/>
              </a:rPr>
              <a:t>The Office of Policy Analysis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166652" y="8420966"/>
            <a:ext cx="2189114" cy="588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8"/>
              </a:lnSpc>
            </a:pPr>
            <a:r>
              <a:rPr lang="en-US" sz="1599" spc="32">
                <a:solidFill>
                  <a:srgbClr val="FFFFFF"/>
                </a:solidFill>
                <a:latin typeface="Open Sauce"/>
              </a:rPr>
              <a:t>Date:</a:t>
            </a:r>
          </a:p>
          <a:p>
            <a:pPr algn="l">
              <a:lnSpc>
                <a:spcPts val="2240"/>
              </a:lnSpc>
            </a:pPr>
            <a:r>
              <a:rPr lang="en-US" sz="1600" spc="31">
                <a:solidFill>
                  <a:srgbClr val="FFFFFF"/>
                </a:solidFill>
                <a:latin typeface="Open Sauce"/>
              </a:rPr>
              <a:t>1/27/2022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99199" y="0"/>
            <a:ext cx="7807574" cy="10287000"/>
            <a:chOff x="0" y="0"/>
            <a:chExt cx="10658948" cy="1404387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658983" cy="14043913"/>
            </a:xfrm>
            <a:custGeom>
              <a:avLst/>
              <a:gdLst/>
              <a:ahLst/>
              <a:cxnLst/>
              <a:rect l="l" t="t" r="r" b="b"/>
              <a:pathLst>
                <a:path w="10658983" h="14043913">
                  <a:moveTo>
                    <a:pt x="0" y="0"/>
                  </a:moveTo>
                  <a:lnTo>
                    <a:pt x="10658983" y="0"/>
                  </a:lnTo>
                  <a:lnTo>
                    <a:pt x="10658983" y="14043913"/>
                  </a:lnTo>
                  <a:lnTo>
                    <a:pt x="0" y="14043913"/>
                  </a:lnTo>
                  <a:close/>
                </a:path>
              </a:pathLst>
            </a:custGeom>
            <a:solidFill>
              <a:srgbClr val="00689D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480153" y="2727168"/>
            <a:ext cx="7372999" cy="1825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4"/>
              </a:lnSpc>
            </a:pPr>
            <a:r>
              <a:rPr lang="en-US" sz="4829">
                <a:solidFill>
                  <a:srgbClr val="FFFFFF"/>
                </a:solidFill>
                <a:latin typeface="Arimo Bold"/>
              </a:rPr>
              <a:t>Improving Disaster Resilience in Amerikan Samoa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16516" y="5883353"/>
            <a:ext cx="6372939" cy="89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5"/>
              </a:lnSpc>
              <a:spcBef>
                <a:spcPct val="0"/>
              </a:spcBef>
            </a:pPr>
            <a:r>
              <a:rPr lang="en-US" sz="2971">
                <a:solidFill>
                  <a:srgbClr val="FFFFFF"/>
                </a:solidFill>
                <a:latin typeface="Open Sauce SemiBold Bold"/>
              </a:rPr>
              <a:t>2nd Annual Amerika Samoa Disaster Resilience Summit</a:t>
            </a:r>
          </a:p>
        </p:txBody>
      </p:sp>
      <p:sp>
        <p:nvSpPr>
          <p:cNvPr id="11" name="Freeform 11"/>
          <p:cNvSpPr/>
          <p:nvPr/>
        </p:nvSpPr>
        <p:spPr>
          <a:xfrm>
            <a:off x="2516440" y="704298"/>
            <a:ext cx="1414882" cy="1414881"/>
          </a:xfrm>
          <a:custGeom>
            <a:avLst/>
            <a:gdLst/>
            <a:ahLst/>
            <a:cxnLst/>
            <a:rect l="l" t="t" r="r" b="b"/>
            <a:pathLst>
              <a:path w="1414882" h="1414881">
                <a:moveTo>
                  <a:pt x="0" y="0"/>
                </a:moveTo>
                <a:lnTo>
                  <a:pt x="1414882" y="0"/>
                </a:lnTo>
                <a:lnTo>
                  <a:pt x="1414882" y="1414881"/>
                </a:lnTo>
                <a:lnTo>
                  <a:pt x="0" y="1414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951" b="-1951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884190" y="704298"/>
            <a:ext cx="1471576" cy="1471576"/>
          </a:xfrm>
          <a:custGeom>
            <a:avLst/>
            <a:gdLst/>
            <a:ahLst/>
            <a:cxnLst/>
            <a:rect l="l" t="t" r="r" b="b"/>
            <a:pathLst>
              <a:path w="1471576" h="1471576">
                <a:moveTo>
                  <a:pt x="0" y="0"/>
                </a:moveTo>
                <a:lnTo>
                  <a:pt x="1471576" y="0"/>
                </a:lnTo>
                <a:lnTo>
                  <a:pt x="1471576" y="1471576"/>
                </a:lnTo>
                <a:lnTo>
                  <a:pt x="0" y="14715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26" b="-326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16516" y="8553444"/>
            <a:ext cx="3366320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 spc="37">
                <a:solidFill>
                  <a:srgbClr val="FFFFFF"/>
                </a:solidFill>
                <a:latin typeface="Open Sauce"/>
              </a:rPr>
              <a:t>Presented by</a:t>
            </a:r>
          </a:p>
          <a:p>
            <a:pPr algn="l">
              <a:lnSpc>
                <a:spcPts val="2659"/>
              </a:lnSpc>
            </a:pPr>
            <a:r>
              <a:rPr lang="en-US" sz="1899" spc="37">
                <a:solidFill>
                  <a:srgbClr val="FFFFFF"/>
                </a:solidFill>
                <a:latin typeface="Open Sauce"/>
              </a:rPr>
              <a:t>Vanitha Sivarajan</a:t>
            </a:r>
          </a:p>
          <a:p>
            <a:pPr algn="l">
              <a:lnSpc>
                <a:spcPts val="2659"/>
              </a:lnSpc>
            </a:pPr>
            <a:r>
              <a:rPr lang="en-US" sz="1899" spc="37">
                <a:solidFill>
                  <a:srgbClr val="FFFFFF"/>
                </a:solidFill>
                <a:latin typeface="Open Sauce"/>
              </a:rPr>
              <a:t>The Office of Insular Affairs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261209" y="8577604"/>
            <a:ext cx="2189114" cy="656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sz="1899" spc="38">
                <a:solidFill>
                  <a:srgbClr val="FFFFFF"/>
                </a:solidFill>
                <a:latin typeface="Open Sauce"/>
              </a:rPr>
              <a:t>Date:</a:t>
            </a:r>
          </a:p>
          <a:p>
            <a:pPr algn="l">
              <a:lnSpc>
                <a:spcPts val="2659"/>
              </a:lnSpc>
            </a:pPr>
            <a:r>
              <a:rPr lang="en-US" sz="1899" spc="36">
                <a:solidFill>
                  <a:srgbClr val="FFFFFF"/>
                </a:solidFill>
                <a:latin typeface="Open Sauce"/>
              </a:rPr>
              <a:t>9/26/2023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2128500" cy="13716000"/>
            </a:xfrm>
            <a:prstGeom prst="rect">
              <a:avLst/>
            </a:prstGeom>
            <a:solidFill>
              <a:srgbClr val="00689D"/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12255500" y="0"/>
              <a:ext cx="12128500" cy="13716000"/>
            </a:xfrm>
            <a:prstGeom prst="rect">
              <a:avLst/>
            </a:prstGeom>
            <a:solidFill>
              <a:srgbClr val="00689D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394205" y="-140787"/>
            <a:ext cx="18288000" cy="10287000"/>
            <a:chOff x="0" y="0"/>
            <a:chExt cx="24384000" cy="13716000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24384000" cy="13716000"/>
            </a:xfrm>
            <a:prstGeom prst="rect">
              <a:avLst/>
            </a:prstGeom>
            <a:solidFill>
              <a:srgbClr val="00689D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0" y="8767997"/>
            <a:ext cx="18288000" cy="1519003"/>
          </a:xfrm>
          <a:custGeom>
            <a:avLst/>
            <a:gdLst/>
            <a:ahLst/>
            <a:cxnLst/>
            <a:rect l="l" t="t" r="r" b="b"/>
            <a:pathLst>
              <a:path w="18288000" h="1519003">
                <a:moveTo>
                  <a:pt x="0" y="0"/>
                </a:moveTo>
                <a:lnTo>
                  <a:pt x="18288000" y="0"/>
                </a:lnTo>
                <a:lnTo>
                  <a:pt x="18288000" y="1519003"/>
                </a:lnTo>
                <a:lnTo>
                  <a:pt x="0" y="15190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8102" b="-2402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13972" y="1842617"/>
            <a:ext cx="8137798" cy="8137798"/>
          </a:xfrm>
          <a:custGeom>
            <a:avLst/>
            <a:gdLst/>
            <a:ahLst/>
            <a:cxnLst/>
            <a:rect l="l" t="t" r="r" b="b"/>
            <a:pathLst>
              <a:path w="8137798" h="8137798">
                <a:moveTo>
                  <a:pt x="0" y="0"/>
                </a:moveTo>
                <a:lnTo>
                  <a:pt x="8137798" y="0"/>
                </a:lnTo>
                <a:lnTo>
                  <a:pt x="8137798" y="8137798"/>
                </a:lnTo>
                <a:lnTo>
                  <a:pt x="0" y="8137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916738" y="1842617"/>
            <a:ext cx="8235033" cy="8235033"/>
          </a:xfrm>
          <a:custGeom>
            <a:avLst/>
            <a:gdLst/>
            <a:ahLst/>
            <a:cxnLst/>
            <a:rect l="l" t="t" r="r" b="b"/>
            <a:pathLst>
              <a:path w="8235033" h="8235033">
                <a:moveTo>
                  <a:pt x="0" y="0"/>
                </a:moveTo>
                <a:lnTo>
                  <a:pt x="8235032" y="0"/>
                </a:lnTo>
                <a:lnTo>
                  <a:pt x="8235032" y="8235032"/>
                </a:lnTo>
                <a:lnTo>
                  <a:pt x="0" y="82350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4205" y="342900"/>
            <a:ext cx="17497913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>
                <a:solidFill>
                  <a:srgbClr val="FFFFFF"/>
                </a:solidFill>
                <a:latin typeface="Open Sauce SemiBold Bold"/>
              </a:rPr>
              <a:t>REGIONAL BIOSECURITY TRAINING FOR US TERRITORIES, FREELY ASSOCIATED STATES, AND KIRIBATI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7486978"/>
            <a:chOff x="0" y="0"/>
            <a:chExt cx="24384000" cy="9982638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9982638"/>
            </a:xfrm>
            <a:prstGeom prst="rect">
              <a:avLst/>
            </a:prstGeom>
            <a:solidFill>
              <a:srgbClr val="00689D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1353384"/>
            <a:chOff x="0" y="0"/>
            <a:chExt cx="24384000" cy="1513784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4329" r="4329" b="33357"/>
            <a:stretch>
              <a:fillRect/>
            </a:stretch>
          </p:blipFill>
          <p:spPr>
            <a:xfrm>
              <a:off x="0" y="0"/>
              <a:ext cx="24384000" cy="10007230"/>
            </a:xfrm>
            <a:prstGeom prst="rect">
              <a:avLst/>
            </a:prstGeom>
          </p:spPr>
        </p:pic>
        <p:sp>
          <p:nvSpPr>
            <p:cNvPr id="6" name="AutoShape 6"/>
            <p:cNvSpPr/>
            <p:nvPr/>
          </p:nvSpPr>
          <p:spPr>
            <a:xfrm>
              <a:off x="0" y="10134230"/>
              <a:ext cx="8043333" cy="5003615"/>
            </a:xfrm>
            <a:prstGeom prst="rect">
              <a:avLst/>
            </a:prstGeom>
            <a:solidFill>
              <a:srgbClr val="00689D"/>
            </a:solidFill>
          </p:spPr>
        </p:sp>
        <p:sp>
          <p:nvSpPr>
            <p:cNvPr id="7" name="AutoShape 7"/>
            <p:cNvSpPr/>
            <p:nvPr/>
          </p:nvSpPr>
          <p:spPr>
            <a:xfrm>
              <a:off x="8170333" y="10134230"/>
              <a:ext cx="8043333" cy="5003615"/>
            </a:xfrm>
            <a:prstGeom prst="rect">
              <a:avLst/>
            </a:prstGeom>
            <a:solidFill>
              <a:srgbClr val="00689D"/>
            </a:solidFill>
          </p:spPr>
        </p:sp>
        <p:sp>
          <p:nvSpPr>
            <p:cNvPr id="8" name="AutoShape 8"/>
            <p:cNvSpPr/>
            <p:nvPr/>
          </p:nvSpPr>
          <p:spPr>
            <a:xfrm>
              <a:off x="16340667" y="10134230"/>
              <a:ext cx="8043333" cy="5003615"/>
            </a:xfrm>
            <a:prstGeom prst="rect">
              <a:avLst/>
            </a:prstGeom>
            <a:solidFill>
              <a:srgbClr val="00689D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441502" y="2742984"/>
            <a:ext cx="17404996" cy="100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51"/>
              </a:lnSpc>
            </a:pPr>
            <a:r>
              <a:rPr lang="en-US" sz="6899">
                <a:solidFill>
                  <a:srgbClr val="FFFFFF"/>
                </a:solidFill>
                <a:latin typeface="Arimo Bold"/>
              </a:rPr>
              <a:t>Faafetai! Thank You!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954259" y="7646265"/>
            <a:ext cx="5107265" cy="2420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3"/>
              </a:lnSpc>
            </a:pPr>
            <a:r>
              <a:rPr lang="en-US" sz="3037" spc="-118">
                <a:solidFill>
                  <a:srgbClr val="FFFFFF"/>
                </a:solidFill>
                <a:latin typeface="Open Sans"/>
              </a:rPr>
              <a:t>Vanitha Sivarajan</a:t>
            </a:r>
          </a:p>
          <a:p>
            <a:pPr>
              <a:lnSpc>
                <a:spcPts val="3863"/>
              </a:lnSpc>
            </a:pPr>
            <a:r>
              <a:rPr lang="en-US" sz="3037" spc="-118">
                <a:solidFill>
                  <a:srgbClr val="FFFFFF"/>
                </a:solidFill>
                <a:latin typeface="Open Sans"/>
              </a:rPr>
              <a:t>Climate Coordinator</a:t>
            </a:r>
          </a:p>
          <a:p>
            <a:pPr>
              <a:lnSpc>
                <a:spcPts val="3863"/>
              </a:lnSpc>
            </a:pPr>
            <a:r>
              <a:rPr lang="en-US" sz="3037" spc="-118">
                <a:solidFill>
                  <a:srgbClr val="FFFFFF"/>
                </a:solidFill>
                <a:latin typeface="Open Sans"/>
              </a:rPr>
              <a:t>Office of Insular Affairs</a:t>
            </a:r>
          </a:p>
          <a:p>
            <a:pPr>
              <a:lnSpc>
                <a:spcPts val="3863"/>
              </a:lnSpc>
            </a:pPr>
            <a:r>
              <a:rPr lang="en-US" sz="3037" spc="-118">
                <a:solidFill>
                  <a:srgbClr val="FFFFFF"/>
                </a:solidFill>
                <a:latin typeface="Open Sans"/>
              </a:rPr>
              <a:t>Department of the Interior</a:t>
            </a:r>
          </a:p>
          <a:p>
            <a:pPr algn="l">
              <a:lnSpc>
                <a:spcPts val="3863"/>
              </a:lnSpc>
            </a:pPr>
            <a:r>
              <a:rPr lang="en-US" sz="3037" spc="-121">
                <a:solidFill>
                  <a:srgbClr val="FFFFFF"/>
                </a:solidFill>
                <a:latin typeface="Open Sans"/>
              </a:rPr>
              <a:t>vanitha_sivarajan@ios.doi.gov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8619" y="1990794"/>
            <a:ext cx="9410762" cy="4010715"/>
          </a:xfrm>
          <a:custGeom>
            <a:avLst/>
            <a:gdLst/>
            <a:ahLst/>
            <a:cxnLst/>
            <a:rect l="l" t="t" r="r" b="b"/>
            <a:pathLst>
              <a:path w="9410762" h="4010715">
                <a:moveTo>
                  <a:pt x="0" y="0"/>
                </a:moveTo>
                <a:lnTo>
                  <a:pt x="9410762" y="0"/>
                </a:lnTo>
                <a:lnTo>
                  <a:pt x="9410762" y="4010715"/>
                </a:lnTo>
                <a:lnTo>
                  <a:pt x="0" y="40107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251716" y="7560751"/>
            <a:ext cx="11784568" cy="2356914"/>
          </a:xfrm>
          <a:custGeom>
            <a:avLst/>
            <a:gdLst/>
            <a:ahLst/>
            <a:cxnLst/>
            <a:rect l="l" t="t" r="r" b="b"/>
            <a:pathLst>
              <a:path w="11784568" h="2356914">
                <a:moveTo>
                  <a:pt x="0" y="0"/>
                </a:moveTo>
                <a:lnTo>
                  <a:pt x="11784568" y="0"/>
                </a:lnTo>
                <a:lnTo>
                  <a:pt x="11784568" y="2356913"/>
                </a:lnTo>
                <a:lnTo>
                  <a:pt x="0" y="23569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84825" y="390525"/>
            <a:ext cx="17527811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9"/>
              </a:lnSpc>
            </a:pPr>
            <a:r>
              <a:rPr lang="en-US" sz="4499">
                <a:solidFill>
                  <a:srgbClr val="FFFFFF"/>
                </a:solidFill>
                <a:latin typeface="Open Sauce SemiBold Bold"/>
              </a:rPr>
              <a:t>Office of Insular Affairs, Department of the Interior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2128500" cy="13716000"/>
            </a:xfrm>
            <a:prstGeom prst="rect">
              <a:avLst/>
            </a:prstGeom>
            <a:solidFill>
              <a:srgbClr val="00689D"/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12255500" y="0"/>
              <a:ext cx="12128500" cy="13716000"/>
            </a:xfrm>
            <a:prstGeom prst="rect">
              <a:avLst/>
            </a:prstGeom>
            <a:solidFill>
              <a:srgbClr val="00689D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24384000" cy="13716000"/>
            </a:xfrm>
            <a:prstGeom prst="rect">
              <a:avLst/>
            </a:prstGeom>
            <a:solidFill>
              <a:srgbClr val="00689D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0" y="8767997"/>
            <a:ext cx="18288000" cy="1519003"/>
          </a:xfrm>
          <a:custGeom>
            <a:avLst/>
            <a:gdLst/>
            <a:ahLst/>
            <a:cxnLst/>
            <a:rect l="l" t="t" r="r" b="b"/>
            <a:pathLst>
              <a:path w="18288000" h="1519003">
                <a:moveTo>
                  <a:pt x="0" y="0"/>
                </a:moveTo>
                <a:lnTo>
                  <a:pt x="18288000" y="0"/>
                </a:lnTo>
                <a:lnTo>
                  <a:pt x="18288000" y="1519003"/>
                </a:lnTo>
                <a:lnTo>
                  <a:pt x="0" y="15190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8102" b="-24027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93355" y="2083711"/>
            <a:ext cx="13169566" cy="6172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19" lvl="1" indent="-410210" algn="l">
              <a:lnSpc>
                <a:spcPts val="4079"/>
              </a:lnSpc>
              <a:buFont typeface="Arial"/>
              <a:buChar char="•"/>
            </a:pPr>
            <a:r>
              <a:rPr lang="en-US" sz="3399" spc="-135">
                <a:solidFill>
                  <a:srgbClr val="FFFFFF"/>
                </a:solidFill>
                <a:latin typeface="Open Sans"/>
              </a:rPr>
              <a:t>Bipartisan Infrastructure Law</a:t>
            </a:r>
          </a:p>
          <a:p>
            <a:pPr marL="1791969" lvl="2" indent="-597323" algn="l">
              <a:lnSpc>
                <a:spcPts val="4079"/>
              </a:lnSpc>
              <a:buFont typeface="Arial"/>
              <a:buChar char="⚬"/>
            </a:pPr>
            <a:r>
              <a:rPr lang="en-US" sz="3399" spc="-135">
                <a:solidFill>
                  <a:srgbClr val="FFFFFF"/>
                </a:solidFill>
                <a:latin typeface="Open Sans"/>
              </a:rPr>
              <a:t>Restoration of ecological health</a:t>
            </a:r>
          </a:p>
          <a:p>
            <a:pPr marL="1791969" lvl="2" indent="-597323" algn="l">
              <a:lnSpc>
                <a:spcPts val="4079"/>
              </a:lnSpc>
              <a:buFont typeface="Arial"/>
              <a:buChar char="⚬"/>
            </a:pPr>
            <a:r>
              <a:rPr lang="en-US" sz="3399" spc="-135">
                <a:solidFill>
                  <a:srgbClr val="FFFFFF"/>
                </a:solidFill>
                <a:latin typeface="Open Sans"/>
              </a:rPr>
              <a:t>Resilient Recreation</a:t>
            </a:r>
          </a:p>
          <a:p>
            <a:pPr marL="1791969" lvl="2" indent="-597323" algn="l">
              <a:lnSpc>
                <a:spcPts val="4079"/>
              </a:lnSpc>
              <a:buFont typeface="Arial"/>
              <a:buChar char="⚬"/>
            </a:pPr>
            <a:r>
              <a:rPr lang="en-US" sz="3399" spc="-135">
                <a:solidFill>
                  <a:srgbClr val="FFFFFF"/>
                </a:solidFill>
                <a:latin typeface="Open Sans"/>
              </a:rPr>
              <a:t>Invasive Species</a:t>
            </a:r>
          </a:p>
          <a:p>
            <a:pPr marL="1791969" lvl="2" indent="-597323" algn="l">
              <a:lnSpc>
                <a:spcPts val="4079"/>
              </a:lnSpc>
              <a:buFont typeface="Arial"/>
              <a:buChar char="⚬"/>
            </a:pPr>
            <a:r>
              <a:rPr lang="en-US" sz="3399" spc="-135">
                <a:solidFill>
                  <a:srgbClr val="FFFFFF"/>
                </a:solidFill>
                <a:latin typeface="Open Sans"/>
              </a:rPr>
              <a:t>Revegetation of land previously mined for sand, gravel, or coral</a:t>
            </a:r>
          </a:p>
          <a:p>
            <a:pPr marL="1791969" lvl="2" indent="-597323" algn="l">
              <a:lnSpc>
                <a:spcPts val="4079"/>
              </a:lnSpc>
              <a:buFont typeface="Arial"/>
              <a:buChar char="⚬"/>
            </a:pPr>
            <a:r>
              <a:rPr lang="en-US" sz="3399" spc="-132">
                <a:solidFill>
                  <a:srgbClr val="FFFFFF"/>
                </a:solidFill>
                <a:latin typeface="Open Sans"/>
              </a:rPr>
              <a:t>National revegetation strategy with native seeds</a:t>
            </a:r>
          </a:p>
          <a:p>
            <a:pPr algn="l">
              <a:lnSpc>
                <a:spcPts val="4079"/>
              </a:lnSpc>
            </a:pPr>
            <a:endParaRPr lang="en-US" sz="3399" spc="-132">
              <a:solidFill>
                <a:srgbClr val="FFFFFF"/>
              </a:solidFill>
              <a:latin typeface="Open Sans"/>
            </a:endParaRPr>
          </a:p>
          <a:p>
            <a:pPr marL="734059" lvl="1" indent="-367030" algn="l">
              <a:lnSpc>
                <a:spcPts val="4079"/>
              </a:lnSpc>
              <a:buFont typeface="Arial"/>
              <a:buChar char="•"/>
            </a:pPr>
            <a:r>
              <a:rPr lang="en-US" sz="3399" spc="-135">
                <a:solidFill>
                  <a:srgbClr val="FFFFFF"/>
                </a:solidFill>
                <a:latin typeface="Open Sans"/>
              </a:rPr>
              <a:t>America the Beautiful Challenge--ecosystem restoration projects</a:t>
            </a:r>
          </a:p>
          <a:p>
            <a:pPr marL="1791969" lvl="2" indent="-597323" algn="l">
              <a:lnSpc>
                <a:spcPts val="4079"/>
              </a:lnSpc>
            </a:pPr>
            <a:endParaRPr lang="en-US" sz="3399" spc="-135">
              <a:solidFill>
                <a:srgbClr val="FFFFFF"/>
              </a:solidFill>
              <a:latin typeface="Open Sans"/>
            </a:endParaRPr>
          </a:p>
          <a:p>
            <a:pPr marL="820419" lvl="1" indent="-410210" algn="l">
              <a:lnSpc>
                <a:spcPts val="4079"/>
              </a:lnSpc>
              <a:buFont typeface="Arial"/>
              <a:buChar char="•"/>
            </a:pPr>
            <a:r>
              <a:rPr lang="en-US" sz="3399" spc="-135">
                <a:solidFill>
                  <a:srgbClr val="FFFFFF"/>
                </a:solidFill>
                <a:latin typeface="Open Sans"/>
              </a:rPr>
              <a:t>Inflation Reduction Act--support climate planning, resilience, mitigation, and adaptation in the Territories</a:t>
            </a:r>
          </a:p>
        </p:txBody>
      </p:sp>
      <p:sp>
        <p:nvSpPr>
          <p:cNvPr id="9" name="Freeform 9"/>
          <p:cNvSpPr/>
          <p:nvPr/>
        </p:nvSpPr>
        <p:spPr>
          <a:xfrm>
            <a:off x="12859916" y="17145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17191" y="342900"/>
            <a:ext cx="16713186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>
                <a:solidFill>
                  <a:srgbClr val="FFFFFF"/>
                </a:solidFill>
                <a:latin typeface="Open Sauce SemiBold Bold"/>
              </a:rPr>
              <a:t>BIPARTISAN INFRASTRUCTURE LAW AND INFLATION REDUCTION ACT (BIL AND IRA)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2128500" cy="13716000"/>
            </a:xfrm>
            <a:prstGeom prst="rect">
              <a:avLst/>
            </a:prstGeom>
            <a:solidFill>
              <a:srgbClr val="00689D"/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12255500" y="0"/>
              <a:ext cx="12128500" cy="13716000"/>
            </a:xfrm>
            <a:prstGeom prst="rect">
              <a:avLst/>
            </a:prstGeom>
            <a:solidFill>
              <a:srgbClr val="00689D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394205" y="-140787"/>
            <a:ext cx="18288000" cy="10287000"/>
            <a:chOff x="0" y="0"/>
            <a:chExt cx="24384000" cy="13716000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24384000" cy="13716000"/>
            </a:xfrm>
            <a:prstGeom prst="rect">
              <a:avLst/>
            </a:prstGeom>
            <a:solidFill>
              <a:srgbClr val="00689D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0" y="8767997"/>
            <a:ext cx="18288000" cy="1519003"/>
          </a:xfrm>
          <a:custGeom>
            <a:avLst/>
            <a:gdLst/>
            <a:ahLst/>
            <a:cxnLst/>
            <a:rect l="l" t="t" r="r" b="b"/>
            <a:pathLst>
              <a:path w="18288000" h="1519003">
                <a:moveTo>
                  <a:pt x="0" y="0"/>
                </a:moveTo>
                <a:lnTo>
                  <a:pt x="18288000" y="0"/>
                </a:lnTo>
                <a:lnTo>
                  <a:pt x="18288000" y="1519003"/>
                </a:lnTo>
                <a:lnTo>
                  <a:pt x="0" y="15190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8102" b="-2402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993483" y="3435737"/>
            <a:ext cx="6536894" cy="3415527"/>
          </a:xfrm>
          <a:custGeom>
            <a:avLst/>
            <a:gdLst/>
            <a:ahLst/>
            <a:cxnLst/>
            <a:rect l="l" t="t" r="r" b="b"/>
            <a:pathLst>
              <a:path w="6536894" h="3415527">
                <a:moveTo>
                  <a:pt x="0" y="0"/>
                </a:moveTo>
                <a:lnTo>
                  <a:pt x="6536894" y="0"/>
                </a:lnTo>
                <a:lnTo>
                  <a:pt x="6536894" y="3415526"/>
                </a:lnTo>
                <a:lnTo>
                  <a:pt x="0" y="34155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17191" y="342900"/>
            <a:ext cx="16713186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>
                <a:solidFill>
                  <a:srgbClr val="FFFFFF"/>
                </a:solidFill>
                <a:latin typeface="Open Sauce SemiBold Bold"/>
              </a:rPr>
              <a:t>BIL AND IRA PROJECTS THAT INCREASE DISASTER RESILENCE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94205" y="2254018"/>
            <a:ext cx="10581619" cy="6276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9" lvl="1" indent="-377824">
              <a:lnSpc>
                <a:spcPts val="4199"/>
              </a:lnSpc>
              <a:buFont typeface="Arial"/>
              <a:buChar char="•"/>
            </a:pPr>
            <a:r>
              <a:rPr lang="en-US" sz="3499" spc="-136">
                <a:solidFill>
                  <a:srgbClr val="FFFFFF"/>
                </a:solidFill>
                <a:latin typeface="Open Sans"/>
              </a:rPr>
              <a:t>USFWS--Rose Atoll National Wildlife Refuge Coral Reef Restoration</a:t>
            </a:r>
          </a:p>
          <a:p>
            <a:pPr>
              <a:lnSpc>
                <a:spcPts val="4199"/>
              </a:lnSpc>
            </a:pPr>
            <a:endParaRPr lang="en-US" sz="3499" spc="-136">
              <a:solidFill>
                <a:srgbClr val="FFFFFF"/>
              </a:solidFill>
              <a:latin typeface="Open Sans"/>
            </a:endParaRPr>
          </a:p>
          <a:p>
            <a:pPr marL="755649" lvl="1" indent="-377824">
              <a:lnSpc>
                <a:spcPts val="4199"/>
              </a:lnSpc>
              <a:buFont typeface="Arial"/>
              <a:buChar char="•"/>
            </a:pPr>
            <a:r>
              <a:rPr lang="en-US" sz="3499" spc="-136">
                <a:solidFill>
                  <a:srgbClr val="FFFFFF"/>
                </a:solidFill>
                <a:latin typeface="Open Sans"/>
              </a:rPr>
              <a:t>ASG Biodiversity Conservation Office--Leone Wetland Ecosystem Restoration</a:t>
            </a:r>
          </a:p>
          <a:p>
            <a:pPr>
              <a:lnSpc>
                <a:spcPts val="4199"/>
              </a:lnSpc>
            </a:pPr>
            <a:endParaRPr lang="en-US" sz="3499" spc="-136">
              <a:solidFill>
                <a:srgbClr val="FFFFFF"/>
              </a:solidFill>
              <a:latin typeface="Open Sans"/>
            </a:endParaRPr>
          </a:p>
          <a:p>
            <a:pPr marL="755649" lvl="1" indent="-377824">
              <a:lnSpc>
                <a:spcPts val="4199"/>
              </a:lnSpc>
              <a:buFont typeface="Arial"/>
              <a:buChar char="•"/>
            </a:pPr>
            <a:r>
              <a:rPr lang="en-US" sz="3499" spc="-136">
                <a:solidFill>
                  <a:srgbClr val="FFFFFF"/>
                </a:solidFill>
                <a:latin typeface="Open Sans"/>
              </a:rPr>
              <a:t>ASG ODAPM--Updating Sea Level Rise Data for all Seven American Samoa Islands</a:t>
            </a:r>
          </a:p>
          <a:p>
            <a:pPr>
              <a:lnSpc>
                <a:spcPts val="4199"/>
              </a:lnSpc>
            </a:pPr>
            <a:endParaRPr lang="en-US" sz="3499" spc="-136">
              <a:solidFill>
                <a:srgbClr val="FFFFFF"/>
              </a:solidFill>
              <a:latin typeface="Open Sans"/>
            </a:endParaRPr>
          </a:p>
          <a:p>
            <a:pPr marL="755649" lvl="1" indent="-377824">
              <a:lnSpc>
                <a:spcPts val="4199"/>
              </a:lnSpc>
              <a:buFont typeface="Arial"/>
              <a:buChar char="•"/>
            </a:pPr>
            <a:r>
              <a:rPr lang="en-US" sz="3499" spc="-136">
                <a:solidFill>
                  <a:srgbClr val="FFFFFF"/>
                </a:solidFill>
                <a:latin typeface="Open Sans"/>
              </a:rPr>
              <a:t>ASG GRO--Sand and Coral Mining, Revegetation of Native Trees/Plants</a:t>
            </a:r>
          </a:p>
          <a:p>
            <a:pPr algn="l">
              <a:lnSpc>
                <a:spcPts val="4199"/>
              </a:lnSpc>
            </a:pPr>
            <a:endParaRPr lang="en-US" sz="3499" spc="-136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2128500" cy="13716000"/>
            </a:xfrm>
            <a:prstGeom prst="rect">
              <a:avLst/>
            </a:prstGeom>
            <a:solidFill>
              <a:srgbClr val="00689D"/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12255500" y="0"/>
              <a:ext cx="12128500" cy="13716000"/>
            </a:xfrm>
            <a:prstGeom prst="rect">
              <a:avLst/>
            </a:prstGeom>
            <a:solidFill>
              <a:srgbClr val="00689D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24384000" cy="13716000"/>
            </a:xfrm>
            <a:prstGeom prst="rect">
              <a:avLst/>
            </a:prstGeom>
            <a:solidFill>
              <a:srgbClr val="00689D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817191" y="342900"/>
            <a:ext cx="16713186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>
                <a:solidFill>
                  <a:srgbClr val="FFFFFF"/>
                </a:solidFill>
                <a:latin typeface="Open Sauce SemiBold Bold"/>
              </a:rPr>
              <a:t>OFFICE OF INSULAR AFFAIRS GRANT PROGRAMS</a:t>
            </a:r>
          </a:p>
        </p:txBody>
      </p:sp>
      <p:sp>
        <p:nvSpPr>
          <p:cNvPr id="8" name="Freeform 8"/>
          <p:cNvSpPr/>
          <p:nvPr/>
        </p:nvSpPr>
        <p:spPr>
          <a:xfrm>
            <a:off x="0" y="8767997"/>
            <a:ext cx="18288000" cy="1519003"/>
          </a:xfrm>
          <a:custGeom>
            <a:avLst/>
            <a:gdLst/>
            <a:ahLst/>
            <a:cxnLst/>
            <a:rect l="l" t="t" r="r" b="b"/>
            <a:pathLst>
              <a:path w="18288000" h="1519003">
                <a:moveTo>
                  <a:pt x="0" y="0"/>
                </a:moveTo>
                <a:lnTo>
                  <a:pt x="18288000" y="0"/>
                </a:lnTo>
                <a:lnTo>
                  <a:pt x="18288000" y="1519003"/>
                </a:lnTo>
                <a:lnTo>
                  <a:pt x="0" y="15190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8102" b="-24027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07616" y="2066925"/>
            <a:ext cx="15061201" cy="2162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12" lvl="1" indent="-518156">
              <a:lnSpc>
                <a:spcPts val="5759"/>
              </a:lnSpc>
              <a:buFont typeface="Arial"/>
              <a:buChar char="•"/>
            </a:pPr>
            <a:r>
              <a:rPr lang="en-US" sz="4799" spc="-187">
                <a:solidFill>
                  <a:srgbClr val="FFFFFF"/>
                </a:solidFill>
                <a:latin typeface="Open Sans"/>
              </a:rPr>
              <a:t>Coral Reef and Natural Resources Initiative</a:t>
            </a:r>
          </a:p>
          <a:p>
            <a:pPr>
              <a:lnSpc>
                <a:spcPts val="5759"/>
              </a:lnSpc>
            </a:pPr>
            <a:endParaRPr lang="en-US" sz="4799" spc="-187">
              <a:solidFill>
                <a:srgbClr val="FFFFFF"/>
              </a:solidFill>
              <a:latin typeface="Open Sans"/>
            </a:endParaRPr>
          </a:p>
          <a:p>
            <a:pPr marL="1036310" lvl="1" indent="-518155" algn="l">
              <a:lnSpc>
                <a:spcPts val="5759"/>
              </a:lnSpc>
              <a:buFont typeface="Arial"/>
              <a:buChar char="•"/>
            </a:pPr>
            <a:r>
              <a:rPr lang="en-US" sz="4799" spc="-191">
                <a:solidFill>
                  <a:srgbClr val="FFFFFF"/>
                </a:solidFill>
                <a:latin typeface="Open Sans"/>
              </a:rPr>
              <a:t>Technical Assistance Program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2128500" cy="13716000"/>
            </a:xfrm>
            <a:prstGeom prst="rect">
              <a:avLst/>
            </a:prstGeom>
            <a:solidFill>
              <a:srgbClr val="00689D"/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12255500" y="0"/>
              <a:ext cx="12128500" cy="13716000"/>
            </a:xfrm>
            <a:prstGeom prst="rect">
              <a:avLst/>
            </a:prstGeom>
            <a:solidFill>
              <a:srgbClr val="00689D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394205" y="-140787"/>
            <a:ext cx="18288000" cy="10287000"/>
            <a:chOff x="0" y="0"/>
            <a:chExt cx="24384000" cy="13716000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24384000" cy="13716000"/>
            </a:xfrm>
            <a:prstGeom prst="rect">
              <a:avLst/>
            </a:prstGeom>
            <a:solidFill>
              <a:srgbClr val="00689D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0" y="8767997"/>
            <a:ext cx="18288000" cy="1519003"/>
          </a:xfrm>
          <a:custGeom>
            <a:avLst/>
            <a:gdLst/>
            <a:ahLst/>
            <a:cxnLst/>
            <a:rect l="l" t="t" r="r" b="b"/>
            <a:pathLst>
              <a:path w="18288000" h="1519003">
                <a:moveTo>
                  <a:pt x="0" y="0"/>
                </a:moveTo>
                <a:lnTo>
                  <a:pt x="18288000" y="0"/>
                </a:lnTo>
                <a:lnTo>
                  <a:pt x="18288000" y="1519003"/>
                </a:lnTo>
                <a:lnTo>
                  <a:pt x="0" y="15190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8102" b="-2402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975824" y="2792186"/>
            <a:ext cx="5963295" cy="3975530"/>
          </a:xfrm>
          <a:custGeom>
            <a:avLst/>
            <a:gdLst/>
            <a:ahLst/>
            <a:cxnLst/>
            <a:rect l="l" t="t" r="r" b="b"/>
            <a:pathLst>
              <a:path w="5963295" h="3975530">
                <a:moveTo>
                  <a:pt x="0" y="0"/>
                </a:moveTo>
                <a:lnTo>
                  <a:pt x="5963295" y="0"/>
                </a:lnTo>
                <a:lnTo>
                  <a:pt x="5963295" y="3975530"/>
                </a:lnTo>
                <a:lnTo>
                  <a:pt x="0" y="39755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17191" y="342900"/>
            <a:ext cx="16713186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>
                <a:solidFill>
                  <a:srgbClr val="FFFFFF"/>
                </a:solidFill>
                <a:latin typeface="Open Sauce SemiBold Bold"/>
              </a:rPr>
              <a:t>CORAL REEF AND INVASIVE SPECIES PROJECTS THAT INCREASE DISASTER RESILENCE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94205" y="2043428"/>
            <a:ext cx="10581619" cy="680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endParaRPr/>
          </a:p>
          <a:p>
            <a:pPr marL="755649" lvl="1" indent="-377824">
              <a:lnSpc>
                <a:spcPts val="4199"/>
              </a:lnSpc>
              <a:buFont typeface="Arial"/>
              <a:buChar char="•"/>
            </a:pPr>
            <a:r>
              <a:rPr lang="en-US" sz="3499" spc="-136">
                <a:solidFill>
                  <a:srgbClr val="FFFFFF"/>
                </a:solidFill>
                <a:latin typeface="Open Sans"/>
              </a:rPr>
              <a:t>Southeastern University Coral Fellows Program</a:t>
            </a:r>
          </a:p>
          <a:p>
            <a:pPr>
              <a:lnSpc>
                <a:spcPts val="4199"/>
              </a:lnSpc>
            </a:pPr>
            <a:endParaRPr lang="en-US" sz="3499" spc="-136">
              <a:solidFill>
                <a:srgbClr val="FFFFFF"/>
              </a:solidFill>
              <a:latin typeface="Open Sans"/>
            </a:endParaRPr>
          </a:p>
          <a:p>
            <a:pPr marL="755649" lvl="1" indent="-377824">
              <a:lnSpc>
                <a:spcPts val="4199"/>
              </a:lnSpc>
              <a:buFont typeface="Arial"/>
              <a:buChar char="•"/>
            </a:pPr>
            <a:r>
              <a:rPr lang="en-US" sz="3499" spc="-136">
                <a:solidFill>
                  <a:srgbClr val="FFFFFF"/>
                </a:solidFill>
                <a:latin typeface="Open Sans"/>
              </a:rPr>
              <a:t>USGS--Modeling to Identify where Coral Reef Restoration is Most Effective for Coastal Flood Mitigation </a:t>
            </a:r>
          </a:p>
          <a:p>
            <a:pPr>
              <a:lnSpc>
                <a:spcPts val="4199"/>
              </a:lnSpc>
            </a:pPr>
            <a:endParaRPr lang="en-US" sz="3499" spc="-136">
              <a:solidFill>
                <a:srgbClr val="FFFFFF"/>
              </a:solidFill>
              <a:latin typeface="Open Sans"/>
            </a:endParaRPr>
          </a:p>
          <a:p>
            <a:pPr marL="755649" lvl="1" indent="-377824">
              <a:lnSpc>
                <a:spcPts val="4199"/>
              </a:lnSpc>
              <a:buFont typeface="Arial"/>
              <a:buChar char="•"/>
            </a:pPr>
            <a:r>
              <a:rPr lang="en-US" sz="3499" spc="-136">
                <a:solidFill>
                  <a:srgbClr val="FFFFFF"/>
                </a:solidFill>
                <a:latin typeface="Open Sans"/>
              </a:rPr>
              <a:t>DMWR--American Samoa Marine Invasive Species Detection Program</a:t>
            </a:r>
          </a:p>
          <a:p>
            <a:pPr>
              <a:lnSpc>
                <a:spcPts val="4199"/>
              </a:lnSpc>
            </a:pPr>
            <a:endParaRPr lang="en-US" sz="3499" spc="-136">
              <a:solidFill>
                <a:srgbClr val="FFFFFF"/>
              </a:solidFill>
              <a:latin typeface="Open Sans"/>
            </a:endParaRPr>
          </a:p>
          <a:p>
            <a:pPr marL="755649" lvl="1" indent="-377824">
              <a:lnSpc>
                <a:spcPts val="4199"/>
              </a:lnSpc>
              <a:buFont typeface="Arial"/>
              <a:buChar char="•"/>
            </a:pPr>
            <a:r>
              <a:rPr lang="en-US" sz="3499" spc="-136">
                <a:solidFill>
                  <a:srgbClr val="FFFFFF"/>
                </a:solidFill>
                <a:latin typeface="Open Sans"/>
              </a:rPr>
              <a:t>Ridge to Reefs--Decreasing Land Based Sources of Pollution to Coral Reefs in American Samoa</a:t>
            </a:r>
          </a:p>
          <a:p>
            <a:pPr algn="l">
              <a:lnSpc>
                <a:spcPts val="4199"/>
              </a:lnSpc>
            </a:pPr>
            <a:endParaRPr lang="en-US" sz="3499" spc="-136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73417" y="7007441"/>
            <a:ext cx="7576911" cy="2818611"/>
          </a:xfrm>
          <a:custGeom>
            <a:avLst/>
            <a:gdLst/>
            <a:ahLst/>
            <a:cxnLst/>
            <a:rect l="l" t="t" r="r" b="b"/>
            <a:pathLst>
              <a:path w="7576911" h="2818611">
                <a:moveTo>
                  <a:pt x="0" y="0"/>
                </a:moveTo>
                <a:lnTo>
                  <a:pt x="7576910" y="0"/>
                </a:lnTo>
                <a:lnTo>
                  <a:pt x="7576910" y="2818611"/>
                </a:lnTo>
                <a:lnTo>
                  <a:pt x="0" y="28186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811005" y="6129123"/>
            <a:ext cx="4929239" cy="3696929"/>
          </a:xfrm>
          <a:custGeom>
            <a:avLst/>
            <a:gdLst/>
            <a:ahLst/>
            <a:cxnLst/>
            <a:rect l="l" t="t" r="r" b="b"/>
            <a:pathLst>
              <a:path w="4929239" h="3696929">
                <a:moveTo>
                  <a:pt x="0" y="0"/>
                </a:moveTo>
                <a:lnTo>
                  <a:pt x="4929239" y="0"/>
                </a:lnTo>
                <a:lnTo>
                  <a:pt x="4929239" y="3696929"/>
                </a:lnTo>
                <a:lnTo>
                  <a:pt x="0" y="36969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322195" y="656101"/>
            <a:ext cx="937105" cy="923475"/>
          </a:xfrm>
          <a:custGeom>
            <a:avLst/>
            <a:gdLst/>
            <a:ahLst/>
            <a:cxnLst/>
            <a:rect l="l" t="t" r="r" b="b"/>
            <a:pathLst>
              <a:path w="937105" h="923475">
                <a:moveTo>
                  <a:pt x="0" y="0"/>
                </a:moveTo>
                <a:lnTo>
                  <a:pt x="937105" y="0"/>
                </a:lnTo>
                <a:lnTo>
                  <a:pt x="937105" y="923475"/>
                </a:lnTo>
                <a:lnTo>
                  <a:pt x="0" y="9234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81518" y="3024214"/>
            <a:ext cx="5651428" cy="4238571"/>
          </a:xfrm>
          <a:custGeom>
            <a:avLst/>
            <a:gdLst/>
            <a:ahLst/>
            <a:cxnLst/>
            <a:rect l="l" t="t" r="r" b="b"/>
            <a:pathLst>
              <a:path w="5651428" h="4238571">
                <a:moveTo>
                  <a:pt x="0" y="0"/>
                </a:moveTo>
                <a:lnTo>
                  <a:pt x="5651429" y="0"/>
                </a:lnTo>
                <a:lnTo>
                  <a:pt x="5651429" y="4238572"/>
                </a:lnTo>
                <a:lnTo>
                  <a:pt x="0" y="42385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52511" y="624217"/>
            <a:ext cx="820906" cy="808966"/>
          </a:xfrm>
          <a:custGeom>
            <a:avLst/>
            <a:gdLst/>
            <a:ahLst/>
            <a:cxnLst/>
            <a:rect l="l" t="t" r="r" b="b"/>
            <a:pathLst>
              <a:path w="820906" h="808966">
                <a:moveTo>
                  <a:pt x="0" y="0"/>
                </a:moveTo>
                <a:lnTo>
                  <a:pt x="820906" y="0"/>
                </a:lnTo>
                <a:lnTo>
                  <a:pt x="820906" y="808966"/>
                </a:lnTo>
                <a:lnTo>
                  <a:pt x="0" y="8089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24086" y="521574"/>
            <a:ext cx="16916158" cy="124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9"/>
              </a:lnSpc>
            </a:pPr>
            <a:r>
              <a:rPr lang="en-US" sz="4499">
                <a:solidFill>
                  <a:srgbClr val="FFFFFF"/>
                </a:solidFill>
                <a:latin typeface="Open Sauce SemiBold Bold"/>
              </a:rPr>
              <a:t>Territorial Climate and Infrastructure Workshop</a:t>
            </a:r>
          </a:p>
          <a:p>
            <a:pPr algn="ctr">
              <a:lnSpc>
                <a:spcPts val="4859"/>
              </a:lnSpc>
            </a:pPr>
            <a:r>
              <a:rPr lang="en-US" sz="4499">
                <a:solidFill>
                  <a:srgbClr val="FFFFFF"/>
                </a:solidFill>
                <a:latin typeface="Open Sauce SemiBold Bold"/>
              </a:rPr>
              <a:t>March 2022 and May 2023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4208" y="2408369"/>
            <a:ext cx="7857432" cy="4039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5"/>
              </a:lnSpc>
            </a:pPr>
            <a:r>
              <a:rPr lang="en-US" sz="3725" spc="-145">
                <a:solidFill>
                  <a:srgbClr val="FFFFFF"/>
                </a:solidFill>
                <a:latin typeface="Open Sans Bold"/>
              </a:rPr>
              <a:t>Goal: </a:t>
            </a:r>
          </a:p>
          <a:p>
            <a:pPr algn="ctr">
              <a:lnSpc>
                <a:spcPts val="5365"/>
              </a:lnSpc>
            </a:pPr>
            <a:r>
              <a:rPr lang="en-US" sz="3725" spc="-145">
                <a:solidFill>
                  <a:srgbClr val="FFFFFF"/>
                </a:solidFill>
                <a:latin typeface="Open Sans"/>
              </a:rPr>
              <a:t>Connect Territorial Climate and Infrastructure Needs with Agency Resources and Technical Assistance, focusing on BIL and IRA</a:t>
            </a:r>
          </a:p>
          <a:p>
            <a:pPr algn="ctr">
              <a:lnSpc>
                <a:spcPts val="5365"/>
              </a:lnSpc>
            </a:pPr>
            <a:endParaRPr lang="en-US" sz="3725" spc="-145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384000" cy="10191750"/>
            </a:xfrm>
            <a:prstGeom prst="rect">
              <a:avLst/>
            </a:prstGeom>
            <a:solidFill>
              <a:srgbClr val="00689D"/>
            </a:solidFill>
          </p:spPr>
        </p:sp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6216" b="6216"/>
            <a:stretch>
              <a:fillRect/>
            </a:stretch>
          </p:blipFill>
          <p:spPr>
            <a:xfrm>
              <a:off x="0" y="10318750"/>
              <a:ext cx="3958167" cy="339725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6129" b="6129"/>
            <a:stretch>
              <a:fillRect/>
            </a:stretch>
          </p:blipFill>
          <p:spPr>
            <a:xfrm>
              <a:off x="4085167" y="10318750"/>
              <a:ext cx="3958167" cy="339725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6216" b="6216"/>
            <a:stretch>
              <a:fillRect/>
            </a:stretch>
          </p:blipFill>
          <p:spPr>
            <a:xfrm>
              <a:off x="8170333" y="10318750"/>
              <a:ext cx="3958167" cy="339725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 t="6129" b="6129"/>
            <a:stretch>
              <a:fillRect/>
            </a:stretch>
          </p:blipFill>
          <p:spPr>
            <a:xfrm>
              <a:off x="12255500" y="10318750"/>
              <a:ext cx="3958167" cy="339725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 t="6305" b="6305"/>
            <a:stretch>
              <a:fillRect/>
            </a:stretch>
          </p:blipFill>
          <p:spPr>
            <a:xfrm>
              <a:off x="16340667" y="10318750"/>
              <a:ext cx="3958167" cy="339725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/>
            <a:srcRect t="6129" b="6129"/>
            <a:stretch>
              <a:fillRect/>
            </a:stretch>
          </p:blipFill>
          <p:spPr>
            <a:xfrm>
              <a:off x="20425833" y="10318750"/>
              <a:ext cx="3958167" cy="3397250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824086" y="703726"/>
            <a:ext cx="16916158" cy="124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9"/>
              </a:lnSpc>
            </a:pPr>
            <a:r>
              <a:rPr lang="en-US" sz="4499">
                <a:solidFill>
                  <a:srgbClr val="FFFFFF"/>
                </a:solidFill>
                <a:latin typeface="Open Sauce SemiBold Bold"/>
              </a:rPr>
              <a:t>Territorial Climate and Infrastructure Workshop</a:t>
            </a:r>
          </a:p>
          <a:p>
            <a:pPr algn="ctr">
              <a:lnSpc>
                <a:spcPts val="4859"/>
              </a:lnSpc>
            </a:pPr>
            <a:r>
              <a:rPr lang="en-US" sz="4499">
                <a:solidFill>
                  <a:srgbClr val="FFFFFF"/>
                </a:solidFill>
                <a:latin typeface="Open Sauce SemiBold Bold"/>
              </a:rPr>
              <a:t>May 8-12, 2023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29376" y="1810736"/>
            <a:ext cx="9978353" cy="5451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3663" lvl="1" indent="-291832" algn="l">
              <a:lnSpc>
                <a:spcPts val="6153"/>
              </a:lnSpc>
              <a:buFont typeface="Arial"/>
              <a:buChar char="•"/>
            </a:pPr>
            <a:r>
              <a:rPr lang="en-US" sz="4837" spc="-192">
                <a:solidFill>
                  <a:srgbClr val="FFFFFF"/>
                </a:solidFill>
                <a:latin typeface="Open Sans"/>
              </a:rPr>
              <a:t>Water</a:t>
            </a:r>
          </a:p>
          <a:p>
            <a:pPr marL="583663" lvl="1" indent="-291832" algn="l">
              <a:lnSpc>
                <a:spcPts val="6153"/>
              </a:lnSpc>
              <a:buFont typeface="Arial"/>
              <a:buChar char="•"/>
            </a:pPr>
            <a:r>
              <a:rPr lang="en-US" sz="4837" spc="-188">
                <a:solidFill>
                  <a:srgbClr val="FFFFFF"/>
                </a:solidFill>
                <a:latin typeface="Open Sans"/>
              </a:rPr>
              <a:t>Built Infrastructure</a:t>
            </a:r>
          </a:p>
          <a:p>
            <a:pPr marL="583663" lvl="1" indent="-291832" algn="l">
              <a:lnSpc>
                <a:spcPts val="6153"/>
              </a:lnSpc>
              <a:buFont typeface="Arial"/>
              <a:buChar char="•"/>
            </a:pPr>
            <a:r>
              <a:rPr lang="en-US" sz="4837" spc="-188">
                <a:solidFill>
                  <a:srgbClr val="FFFFFF"/>
                </a:solidFill>
                <a:latin typeface="Open Sans"/>
              </a:rPr>
              <a:t>Nature-Based Solutions</a:t>
            </a:r>
          </a:p>
          <a:p>
            <a:pPr marL="583663" lvl="1" indent="-291832" algn="l">
              <a:lnSpc>
                <a:spcPts val="6153"/>
              </a:lnSpc>
              <a:buFont typeface="Arial"/>
              <a:buChar char="•"/>
            </a:pPr>
            <a:r>
              <a:rPr lang="en-US" sz="4837" spc="-188">
                <a:solidFill>
                  <a:srgbClr val="FFFFFF"/>
                </a:solidFill>
                <a:latin typeface="Open Sans"/>
              </a:rPr>
              <a:t>Invasive Species</a:t>
            </a:r>
          </a:p>
          <a:p>
            <a:pPr marL="583663" lvl="1" indent="-291832" algn="l">
              <a:lnSpc>
                <a:spcPts val="6153"/>
              </a:lnSpc>
              <a:buFont typeface="Arial"/>
              <a:buChar char="•"/>
            </a:pPr>
            <a:r>
              <a:rPr lang="en-US" sz="4837" spc="-192">
                <a:solidFill>
                  <a:srgbClr val="FFFFFF"/>
                </a:solidFill>
                <a:latin typeface="Open Sans"/>
              </a:rPr>
              <a:t>Broadband</a:t>
            </a:r>
          </a:p>
          <a:p>
            <a:pPr marL="583663" lvl="1" indent="-291832" algn="l">
              <a:lnSpc>
                <a:spcPts val="6153"/>
              </a:lnSpc>
              <a:buFont typeface="Arial"/>
              <a:buChar char="•"/>
            </a:pPr>
            <a:r>
              <a:rPr lang="en-US" sz="4837" spc="-192">
                <a:solidFill>
                  <a:srgbClr val="FFFFFF"/>
                </a:solidFill>
                <a:latin typeface="Open Sans"/>
              </a:rPr>
              <a:t>Energy</a:t>
            </a:r>
          </a:p>
          <a:p>
            <a:pPr marL="583663" lvl="1" indent="-291832" algn="l">
              <a:lnSpc>
                <a:spcPts val="6153"/>
              </a:lnSpc>
              <a:buFont typeface="Arial"/>
              <a:buChar char="•"/>
            </a:pPr>
            <a:r>
              <a:rPr lang="en-US" sz="4837" spc="-192">
                <a:solidFill>
                  <a:srgbClr val="FFFFFF"/>
                </a:solidFill>
                <a:latin typeface="Open Sans"/>
              </a:rPr>
              <a:t>Cleanup, Revitalization, &amp; Recycling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28700" y="571109"/>
            <a:ext cx="928689" cy="915181"/>
          </a:xfrm>
          <a:custGeom>
            <a:avLst/>
            <a:gdLst/>
            <a:ahLst/>
            <a:cxnLst/>
            <a:rect l="l" t="t" r="r" b="b"/>
            <a:pathLst>
              <a:path w="928689" h="915181">
                <a:moveTo>
                  <a:pt x="0" y="0"/>
                </a:moveTo>
                <a:lnTo>
                  <a:pt x="928689" y="0"/>
                </a:lnTo>
                <a:lnTo>
                  <a:pt x="928689" y="915182"/>
                </a:lnTo>
                <a:lnTo>
                  <a:pt x="0" y="9151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472642" y="808960"/>
            <a:ext cx="996558" cy="982063"/>
          </a:xfrm>
          <a:custGeom>
            <a:avLst/>
            <a:gdLst/>
            <a:ahLst/>
            <a:cxnLst/>
            <a:rect l="l" t="t" r="r" b="b"/>
            <a:pathLst>
              <a:path w="996558" h="982063">
                <a:moveTo>
                  <a:pt x="0" y="0"/>
                </a:moveTo>
                <a:lnTo>
                  <a:pt x="996558" y="0"/>
                </a:lnTo>
                <a:lnTo>
                  <a:pt x="996558" y="982063"/>
                </a:lnTo>
                <a:lnTo>
                  <a:pt x="0" y="9820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334</Words>
  <Application>Microsoft Office PowerPoint</Application>
  <PresentationFormat>Custom</PresentationFormat>
  <Paragraphs>65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Open Sauce</vt:lpstr>
      <vt:lpstr>Open Sans</vt:lpstr>
      <vt:lpstr>Open Sauce Light</vt:lpstr>
      <vt:lpstr>Arimo Bold</vt:lpstr>
      <vt:lpstr>Open Sauce SemiBold Bold</vt:lpstr>
      <vt:lpstr>Arial</vt:lpstr>
      <vt:lpstr>Open Sans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OIA-Summit--9.25.23</dc:title>
  <dc:creator>Sivarajan, Vanitha</dc:creator>
  <cp:lastModifiedBy>Sivarajan, Vanitha</cp:lastModifiedBy>
  <cp:revision>1</cp:revision>
  <dcterms:created xsi:type="dcterms:W3CDTF">2006-08-16T00:00:00Z</dcterms:created>
  <dcterms:modified xsi:type="dcterms:W3CDTF">2023-09-26T07:48:02Z</dcterms:modified>
  <dc:identifier>DAFvcKw1TyM</dc:identifier>
</cp:coreProperties>
</file>